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48"/>
  </p:notesMasterIdLst>
  <p:handoutMasterIdLst>
    <p:handoutMasterId r:id="rId49"/>
  </p:handoutMasterIdLst>
  <p:sldIdLst>
    <p:sldId id="272" r:id="rId2"/>
    <p:sldId id="274" r:id="rId3"/>
    <p:sldId id="307" r:id="rId4"/>
    <p:sldId id="271" r:id="rId5"/>
    <p:sldId id="299" r:id="rId6"/>
    <p:sldId id="316" r:id="rId7"/>
    <p:sldId id="275" r:id="rId8"/>
    <p:sldId id="276" r:id="rId9"/>
    <p:sldId id="308" r:id="rId10"/>
    <p:sldId id="279" r:id="rId11"/>
    <p:sldId id="285" r:id="rId12"/>
    <p:sldId id="286" r:id="rId13"/>
    <p:sldId id="278" r:id="rId14"/>
    <p:sldId id="281" r:id="rId15"/>
    <p:sldId id="282" r:id="rId16"/>
    <p:sldId id="297" r:id="rId17"/>
    <p:sldId id="284" r:id="rId18"/>
    <p:sldId id="309" r:id="rId19"/>
    <p:sldId id="310" r:id="rId20"/>
    <p:sldId id="291" r:id="rId21"/>
    <p:sldId id="292" r:id="rId22"/>
    <p:sldId id="318" r:id="rId23"/>
    <p:sldId id="296" r:id="rId24"/>
    <p:sldId id="293" r:id="rId25"/>
    <p:sldId id="266" r:id="rId26"/>
    <p:sldId id="311" r:id="rId27"/>
    <p:sldId id="302" r:id="rId28"/>
    <p:sldId id="306" r:id="rId29"/>
    <p:sldId id="312" r:id="rId30"/>
    <p:sldId id="320" r:id="rId31"/>
    <p:sldId id="304" r:id="rId32"/>
    <p:sldId id="301" r:id="rId33"/>
    <p:sldId id="313" r:id="rId34"/>
    <p:sldId id="305" r:id="rId35"/>
    <p:sldId id="303" r:id="rId36"/>
    <p:sldId id="314" r:id="rId37"/>
    <p:sldId id="324" r:id="rId38"/>
    <p:sldId id="325" r:id="rId39"/>
    <p:sldId id="326" r:id="rId40"/>
    <p:sldId id="332" r:id="rId41"/>
    <p:sldId id="327" r:id="rId42"/>
    <p:sldId id="328" r:id="rId43"/>
    <p:sldId id="329" r:id="rId44"/>
    <p:sldId id="331" r:id="rId45"/>
    <p:sldId id="295" r:id="rId46"/>
    <p:sldId id="317" r:id="rId47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BFFD"/>
    <a:srgbClr val="9778E4"/>
    <a:srgbClr val="3B1858"/>
    <a:srgbClr val="000000"/>
    <a:srgbClr val="77DBE9"/>
    <a:srgbClr val="35EFBE"/>
    <a:srgbClr val="F7FF8F"/>
    <a:srgbClr val="FF9999"/>
    <a:srgbClr val="54D3E4"/>
    <a:srgbClr val="61C3D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931" autoAdjust="0"/>
    <p:restoredTop sz="94682" autoAdjust="0"/>
  </p:normalViewPr>
  <p:slideViewPr>
    <p:cSldViewPr>
      <p:cViewPr>
        <p:scale>
          <a:sx n="100" d="100"/>
          <a:sy n="100" d="100"/>
        </p:scale>
        <p:origin x="-4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16" y="-60"/>
      </p:cViewPr>
      <p:guideLst>
        <p:guide orient="horz" pos="2931"/>
        <p:guide pos="221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://www.eia.doe.gov/cneaf/electricity/epm/epmxlfile1_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://www.eia.doe.gov/cneaf/electricity/epm/epmxlfile1_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3000"/>
            </a:pPr>
            <a:r>
              <a:rPr lang="en-US" sz="3000" dirty="0">
                <a:latin typeface="Garamond" pitchFamily="18" charset="0"/>
              </a:rPr>
              <a:t>S.C. Electricity </a:t>
            </a:r>
            <a:endParaRPr lang="en-US" sz="3000" dirty="0" smtClean="0">
              <a:latin typeface="Garamond" pitchFamily="18" charset="0"/>
            </a:endParaRPr>
          </a:p>
          <a:p>
            <a:pPr>
              <a:defRPr sz="3000"/>
            </a:pPr>
            <a:r>
              <a:rPr lang="en-US" sz="3000" dirty="0" smtClean="0">
                <a:latin typeface="Garamond" pitchFamily="18" charset="0"/>
              </a:rPr>
              <a:t>Generation</a:t>
            </a:r>
            <a:r>
              <a:rPr lang="en-US" sz="2000" b="0" baseline="52000" dirty="0" smtClean="0">
                <a:latin typeface="Garamond" pitchFamily="18" charset="0"/>
              </a:rPr>
              <a:t>+</a:t>
            </a:r>
            <a:endParaRPr lang="en-US" sz="2000" b="0" baseline="52000" dirty="0">
              <a:latin typeface="Garamond" pitchFamily="18" charset="0"/>
            </a:endParaRPr>
          </a:p>
        </c:rich>
      </c:tx>
      <c:layout>
        <c:manualLayout>
          <c:xMode val="edge"/>
          <c:yMode val="edge"/>
          <c:x val="0.2566066106143513"/>
          <c:y val="5.2631578947368432E-2"/>
        </c:manualLayout>
      </c:layout>
    </c:title>
    <c:plotArea>
      <c:layout>
        <c:manualLayout>
          <c:layoutTarget val="inner"/>
          <c:xMode val="edge"/>
          <c:yMode val="edge"/>
          <c:x val="0.12444437030117014"/>
          <c:y val="0.23475480038679394"/>
          <c:w val="0.80434782608695654"/>
          <c:h val="0.68647223373394162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77DBE9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rgbClr val="FF9999"/>
              </a:solidFill>
            </c:spPr>
          </c:dPt>
          <c:dPt>
            <c:idx val="4"/>
            <c:spPr>
              <a:solidFill>
                <a:srgbClr val="35EFBE"/>
              </a:solidFill>
            </c:spPr>
          </c:dPt>
          <c:dPt>
            <c:idx val="5"/>
            <c:spPr>
              <a:solidFill>
                <a:schemeClr val="tx1"/>
              </a:solidFill>
            </c:spPr>
          </c:dPt>
          <c:dLbls>
            <c:dLbl>
              <c:idx val="1"/>
              <c:layout>
                <c:manualLayout>
                  <c:x val="1.5981582810623294E-3"/>
                  <c:y val="2.2637795275590674E-4"/>
                </c:manualLayout>
              </c:layout>
              <c:showVal val="1"/>
            </c:dLbl>
            <c:dLbl>
              <c:idx val="2"/>
              <c:layout>
                <c:manualLayout>
                  <c:x val="1.2654255082521517E-2"/>
                  <c:y val="3.0420292858129683E-3"/>
                </c:manualLayout>
              </c:layout>
              <c:showVal val="1"/>
            </c:dLbl>
            <c:dLbl>
              <c:idx val="3"/>
              <c:layout>
                <c:manualLayout>
                  <c:x val="7.7276617596713677E-3"/>
                  <c:y val="1.0815215262271321E-2"/>
                </c:manualLayout>
              </c:layout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000000"/>
                        </a:solidFill>
                      </a:rPr>
                      <a:t>0.001%</a:t>
                    </a:r>
                    <a:endParaRPr lang="en-US" sz="1200" b="1" dirty="0">
                      <a:solidFill>
                        <a:srgbClr val="000000"/>
                      </a:solidFill>
                    </a:endParaRPr>
                  </a:p>
                </c:rich>
              </c:tx>
              <c:showVal val="1"/>
            </c:dLbl>
            <c:dLbl>
              <c:idx val="6"/>
              <c:delete val="1"/>
            </c:dLbl>
            <c:numFmt formatCode="0.00%" sourceLinked="0"/>
            <c:txPr>
              <a:bodyPr/>
              <a:lstStyle/>
              <a:p>
                <a:pPr>
                  <a:defRPr sz="1200" b="1">
                    <a:solidFill>
                      <a:srgbClr val="000000"/>
                    </a:solidFill>
                    <a:latin typeface="Garamond" pitchFamily="18" charset="0"/>
                  </a:defRPr>
                </a:pPr>
                <a:endParaRPr lang="en-US"/>
              </a:p>
            </c:txPr>
            <c:showVal val="1"/>
          </c:dLbls>
          <c:cat>
            <c:strRef>
              <c:f>[epmxlfile1_1.xls]Sheet2!$B$14:$B$19</c:f>
              <c:strCache>
                <c:ptCount val="6"/>
                <c:pt idx="0">
                  <c:v>Coal</c:v>
                </c:pt>
                <c:pt idx="1">
                  <c:v>Nuclear</c:v>
                </c:pt>
                <c:pt idx="2">
                  <c:v>Natural Gas</c:v>
                </c:pt>
                <c:pt idx="3">
                  <c:v>Hydro</c:v>
                </c:pt>
                <c:pt idx="4">
                  <c:v>Renewables</c:v>
                </c:pt>
                <c:pt idx="5">
                  <c:v>Other</c:v>
                </c:pt>
              </c:strCache>
            </c:strRef>
          </c:cat>
          <c:val>
            <c:numRef>
              <c:f>[epmxlfile1_1.xls]Sheet2!$C$14:$C$19</c:f>
              <c:numCache>
                <c:formatCode>0.00%</c:formatCode>
                <c:ptCount val="6"/>
                <c:pt idx="0">
                  <c:v>0.61100000000000065</c:v>
                </c:pt>
                <c:pt idx="1">
                  <c:v>0.31330000000000108</c:v>
                </c:pt>
                <c:pt idx="2">
                  <c:v>5.3700000000000067E-2</c:v>
                </c:pt>
                <c:pt idx="3">
                  <c:v>2.1300000000000006E-2</c:v>
                </c:pt>
                <c:pt idx="4">
                  <c:v>7.0000000000000259E-4</c:v>
                </c:pt>
                <c:pt idx="5" formatCode="0.000%">
                  <c:v>1.0000000000000057E-5</c:v>
                </c:pt>
              </c:numCache>
            </c:numRef>
          </c:val>
        </c:ser>
        <c:gapWidth val="100"/>
        <c:axId val="62294272"/>
        <c:axId val="62292736"/>
      </c:barChart>
      <c:valAx>
        <c:axId val="62292736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crossAx val="62294272"/>
        <c:crosses val="autoZero"/>
        <c:crossBetween val="between"/>
        <c:majorUnit val="0.1"/>
      </c:valAx>
      <c:catAx>
        <c:axId val="62294272"/>
        <c:scaling>
          <c:orientation val="minMax"/>
        </c:scaling>
        <c:axPos val="b"/>
        <c:tickLblPos val="nextTo"/>
        <c:crossAx val="62292736"/>
        <c:crosses val="autoZero"/>
        <c:auto val="1"/>
        <c:lblAlgn val="ctr"/>
        <c:lblOffset val="100"/>
      </c:cat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800"/>
            </a:pPr>
            <a:r>
              <a:rPr lang="en-US" sz="3000" dirty="0"/>
              <a:t>U.S. Electricity </a:t>
            </a:r>
          </a:p>
          <a:p>
            <a:pPr>
              <a:defRPr sz="1800"/>
            </a:pPr>
            <a:r>
              <a:rPr lang="en-US" sz="3000" dirty="0"/>
              <a:t>Generation</a:t>
            </a:r>
            <a:r>
              <a:rPr lang="en-US" sz="3000" b="0" baseline="30000" dirty="0"/>
              <a:t>*</a:t>
            </a:r>
          </a:p>
        </c:rich>
      </c:tx>
      <c:layout>
        <c:manualLayout>
          <c:xMode val="edge"/>
          <c:yMode val="edge"/>
          <c:x val="0.29821522309711285"/>
          <c:y val="1.3698630136986301E-2"/>
        </c:manualLayout>
      </c:layout>
    </c:title>
    <c:plotArea>
      <c:layout>
        <c:manualLayout>
          <c:layoutTarget val="inner"/>
          <c:xMode val="edge"/>
          <c:yMode val="edge"/>
          <c:x val="0.12881083943454436"/>
          <c:y val="0.21803652968036541"/>
          <c:w val="0.82470817207171165"/>
          <c:h val="0.72232121669722893"/>
        </c:manualLayout>
      </c:layout>
      <c:barChart>
        <c:barDir val="col"/>
        <c:grouping val="clustered"/>
        <c:ser>
          <c:idx val="1"/>
          <c:order val="0"/>
          <c:dPt>
            <c:idx val="0"/>
            <c:spPr>
              <a:solidFill>
                <a:srgbClr val="77DBE9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2D2D8A">
                  <a:lumMod val="40000"/>
                  <a:lumOff val="60000"/>
                </a:srgbClr>
              </a:solidFill>
            </c:spPr>
          </c:dPt>
          <c:dPt>
            <c:idx val="3"/>
            <c:spPr>
              <a:solidFill>
                <a:srgbClr val="FF9999"/>
              </a:solidFill>
            </c:spPr>
          </c:dPt>
          <c:dPt>
            <c:idx val="4"/>
            <c:spPr>
              <a:solidFill>
                <a:srgbClr val="35EFBE"/>
              </a:solidFill>
            </c:spPr>
          </c:dPt>
          <c:dPt>
            <c:idx val="5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</c:dLbls>
          <c:cat>
            <c:strRef>
              <c:f>[stb0802b.xls]Sheet1!$B$21:$B$26</c:f>
              <c:strCache>
                <c:ptCount val="6"/>
                <c:pt idx="0">
                  <c:v>Coal</c:v>
                </c:pt>
                <c:pt idx="1">
                  <c:v>Nuclear</c:v>
                </c:pt>
                <c:pt idx="2">
                  <c:v>Natural Gas</c:v>
                </c:pt>
                <c:pt idx="3">
                  <c:v>Hydro</c:v>
                </c:pt>
                <c:pt idx="4">
                  <c:v>Renewables</c:v>
                </c:pt>
                <c:pt idx="5">
                  <c:v>Other</c:v>
                </c:pt>
              </c:strCache>
            </c:strRef>
          </c:cat>
          <c:val>
            <c:numRef>
              <c:f>[stb0802b.xls]Sheet1!$D$21:$D$26</c:f>
              <c:numCache>
                <c:formatCode>0.00%</c:formatCode>
                <c:ptCount val="6"/>
                <c:pt idx="0">
                  <c:v>0.49972552950733851</c:v>
                </c:pt>
                <c:pt idx="1">
                  <c:v>0.20129556124729167</c:v>
                </c:pt>
                <c:pt idx="2">
                  <c:v>0.20313089748266674</c:v>
                </c:pt>
                <c:pt idx="3">
                  <c:v>6.1393695957892909E-2</c:v>
                </c:pt>
                <c:pt idx="4">
                  <c:v>1.8115169575973287E-2</c:v>
                </c:pt>
                <c:pt idx="5">
                  <c:v>1.6339146228837441E-2</c:v>
                </c:pt>
              </c:numCache>
            </c:numRef>
          </c:val>
        </c:ser>
        <c:gapWidth val="100"/>
        <c:axId val="62321024"/>
        <c:axId val="62322560"/>
      </c:barChart>
      <c:catAx>
        <c:axId val="62321024"/>
        <c:scaling>
          <c:orientation val="minMax"/>
        </c:scaling>
        <c:axPos val="b"/>
        <c:numFmt formatCode="0.00%" sourceLinked="0"/>
        <c:tickLblPos val="nextTo"/>
        <c:crossAx val="62322560"/>
        <c:crosses val="autoZero"/>
        <c:auto val="1"/>
        <c:lblAlgn val="ctr"/>
        <c:lblOffset val="100"/>
      </c:catAx>
      <c:valAx>
        <c:axId val="62322560"/>
        <c:scaling>
          <c:orientation val="minMax"/>
          <c:max val="0.70000000000000062"/>
        </c:scaling>
        <c:axPos val="l"/>
        <c:majorGridlines/>
        <c:numFmt formatCode="0.00%" sourceLinked="1"/>
        <c:majorTickMark val="none"/>
        <c:tickLblPos val="nextTo"/>
        <c:txPr>
          <a:bodyPr/>
          <a:lstStyle/>
          <a:p>
            <a:pPr>
              <a:defRPr baseline="0"/>
            </a:pPr>
            <a:endParaRPr lang="en-US"/>
          </a:p>
        </c:txPr>
        <c:crossAx val="62321024"/>
        <c:crosses val="autoZero"/>
        <c:crossBetween val="between"/>
      </c:valAx>
    </c:plotArea>
    <c:plotVisOnly val="1"/>
  </c:chart>
  <c:txPr>
    <a:bodyPr/>
    <a:lstStyle/>
    <a:p>
      <a:pPr>
        <a:defRPr>
          <a:latin typeface="Garamond" pitchFamily="18" charset="0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41968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8" tIns="46200" rIns="92398" bIns="4620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332" y="2"/>
            <a:ext cx="3041968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8" tIns="46200" rIns="92398" bIns="462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8724"/>
            <a:ext cx="3041968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8" tIns="46200" rIns="92398" bIns="462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332" y="8838724"/>
            <a:ext cx="3041968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8" tIns="46200" rIns="92398" bIns="462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1F2913-C888-4A1E-B6E0-98735157A5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41968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8" tIns="46200" rIns="92398" bIns="4620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957" y="2"/>
            <a:ext cx="3041968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8" tIns="46200" rIns="92398" bIns="462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990" y="4420951"/>
            <a:ext cx="5147945" cy="418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8" tIns="46200" rIns="92398" bIns="4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313"/>
            <a:ext cx="3041968" cy="4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8" tIns="46200" rIns="92398" bIns="462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957" y="8840313"/>
            <a:ext cx="3041968" cy="4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8" tIns="46200" rIns="92398" bIns="462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4BE5A4-F941-4E77-8404-96FE241E7C5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BE5A4-F941-4E77-8404-96FE241E7C5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BE5A4-F941-4E77-8404-96FE241E7C5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BE5A4-F941-4E77-8404-96FE241E7C5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BE5A4-F941-4E77-8404-96FE241E7C5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BE5A4-F941-4E77-8404-96FE241E7C5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8D390F-47C1-49CF-A9AA-D39DCF9EAD91}" type="slidenum">
              <a:rPr lang="en-US"/>
              <a:pPr/>
              <a:t>21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BE5A4-F941-4E77-8404-96FE241E7C5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BE5A4-F941-4E77-8404-96FE241E7C5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86DE1-6A6D-4E4E-8F5A-E78521D53499}" type="slidenum">
              <a:rPr lang="en-US"/>
              <a:pPr/>
              <a:t>30</a:t>
            </a:fld>
            <a:endParaRPr lang="en-US"/>
          </a:p>
        </p:txBody>
      </p:sp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976332" y="8838724"/>
            <a:ext cx="3041968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68" tIns="45835" rIns="91668" bIns="45835" anchor="b"/>
          <a:lstStyle/>
          <a:p>
            <a:pPr algn="r" defTabSz="915969"/>
            <a:fld id="{76EC45DE-7DB8-4C11-AFA9-85F94DF95644}" type="slidenum">
              <a:rPr lang="en-US" sz="1200"/>
              <a:pPr algn="r" defTabSz="915969"/>
              <a:t>30</a:t>
            </a:fld>
            <a:endParaRPr lang="en-US" sz="1200" dirty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993" y="4420951"/>
            <a:ext cx="5617566" cy="4187349"/>
          </a:xfrm>
        </p:spPr>
        <p:txBody>
          <a:bodyPr lIns="91668" tIns="45835" rIns="91668" bIns="4583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BE5A4-F941-4E77-8404-96FE241E7C5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C5610-F8C9-4656-B1B4-5EA735F791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43A80-4014-4DA0-A76A-C146DD8EB4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C9F54-2A5F-4853-A58A-B0389A41E0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4687CBD-2CF3-418C-AE34-236FCF9B52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7E8A06E-4E55-4724-BABA-6826BD7600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EAAF4-B2EA-425E-9D4D-9C0B5E354C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3EF32-C07F-473A-9FB1-55A313EDE5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9BB8A-1759-403E-AC5F-5CCB956D36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CAD33-B8C3-48BF-A1D1-A8FB20D3A7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8F29C-D548-4E4F-A291-30C3ACE2DA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814CB-27FE-471C-87A7-6E147883DB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ADF2E-52CF-4C96-BC0C-E3F0529204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3205B-D67C-4A0C-BF81-E97E3B3828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5" name="Picture 7"/>
          <p:cNvPicPr>
            <a:picLocks noChangeAspect="1" noChangeArrowheads="1"/>
          </p:cNvPicPr>
          <p:nvPr/>
        </p:nvPicPr>
        <p:blipFill>
          <a:blip r:embed="rId15">
            <a:lum bright="82000" contrast="-82000"/>
          </a:blip>
          <a:srcRect/>
          <a:stretch>
            <a:fillRect/>
          </a:stretch>
        </p:blipFill>
        <p:spPr bwMode="auto">
          <a:xfrm>
            <a:off x="1981200" y="609600"/>
            <a:ext cx="514508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DFBCA7-4CC7-497E-9480-397B49AC7E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ergy.sc.gov/publications/Renewables%20Potential%20Final%20Report%20-09-12-2007-B.pp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pps1.eere.energy.gov/states/alternatives/csp.cfm" TargetMode="External"/><Relationship Id="rId2" Type="http://schemas.openxmlformats.org/officeDocument/2006/relationships/hyperlink" Target="http://www.energy.sc.gov/publications/Renewables%20Potential%20Final%20Report%20-09-12-2007-B.pp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pps1.eere.energy.gov/states/alternatives/csp.cfm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ergy.sc.gov/publications/Renewables%20Potential%20Final%20Report%20-09-12-2007-B.pp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xteraenergyresources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exteraenergyresources.com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a.gov/cleanenergy/energy-and-you/affect/non-hydro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a.gov/cleanenergy/energy-and-you/affect/non-hydro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ergy.sc.gov/publications/Renewables%20Potential%20Final%20Report%20-09-12-2007-B.pp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power.com/prod_serv/products/wind_turbines/en/36mw/36mw_specs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nergy.sc.gov/publications/SC_spd70m_8April2005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windpoweringamerica.gov/wind_maps.asp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ergy.sc.gov/publications/Renewables%20Potential%20Final%20Report%20-09-12-2007-B.ppt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ergy.sc.gov/publications/Renewables%20Potential%20Final%20Report%20-09-12-2007-B.ppt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epower.com/prod_serv/products/wind_turbines/en/36mw/36mw_specs.ht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ewind.org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ergy.sc.gov/publications/Renewables%20Potential%20Final%20Report%20-09-12-2007-B.pp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y.sc.gov/publications/Renewables%20Potential%20Final%20Report%20-09-12-2007-B.pp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pa.gov/landfill/proj/prof/profile/bmwmanufacturinglandfillg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a.gov/cleanenergy/energy-and-you/affect/air-emissions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pa.gov/lmop/proj/index.htm" TargetMode="External"/><Relationship Id="rId4" Type="http://schemas.openxmlformats.org/officeDocument/2006/relationships/hyperlink" Target="http://www.energy.sc.gov/publications/Renewables%20Potential%20Final%20Report%20-09-12-2007-B.ppt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rhapsodyingreen.com/.shared/image.html?/photos/uncategorized/2007/11/16/wood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ergy.sc.gov/publications/Renewables%20Potential%20Final%20Report%20-09-12-2007-B.ppt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ergy.sc.gov/publications/Renewables%20Potential%20Final%20Report%20-09-12-2007-B.ppt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ergy.sc.gov/publications/Renewables%20Potential%20Final%20Report%20-09-12-2007-B.ppt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ergy.sc.gov/publications/Renewables%20Potential%20Final%20Report%20-09-12-2007-B.ppt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1.eere.energy.gov/tribalenergy/guide/geothermal_resources.html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www.eia.doe.gov/emeu/aer/txt/ptb0802b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hyperlink" Target="http://www.regulatorystaff.sc.gov/Energy%20Policy%20Report%20website.pdf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irlingenergy.com/news-media/glossary.asp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ia.doe.gov/cneaf/electricity/epa/epata6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rc.gov/reactors/operating/map-power-reactors.html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c.gov/reactors/operating/map-power-reactors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97-2003_Worksheet1.xls"/><Relationship Id="rId5" Type="http://schemas.openxmlformats.org/officeDocument/2006/relationships/hyperlink" Target="http://www.energy.sc.gov/publications/Renewables%20Potential%20Final%20Report%20-09-12-2007-B.ppt" TargetMode="External"/><Relationship Id="rId4" Type="http://schemas.openxmlformats.org/officeDocument/2006/relationships/hyperlink" Target="http://www.eia.doe.gov/cneaf/electricity/epa/epata6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a.gov/solar/energy-and-you/index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a.gov/cleanenergy/energy-and-you/affect/non-hydro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8" name="Picture 14" descr="earth"/>
          <p:cNvPicPr>
            <a:picLocks noChangeAspect="1" noChangeArrowheads="1"/>
          </p:cNvPicPr>
          <p:nvPr/>
        </p:nvPicPr>
        <p:blipFill>
          <a:blip r:embed="rId3">
            <a:lum bright="80000" contrast="-80000"/>
          </a:blip>
          <a:srcRect/>
          <a:stretch>
            <a:fillRect/>
          </a:stretch>
        </p:blipFill>
        <p:spPr bwMode="auto">
          <a:xfrm>
            <a:off x="1304925" y="152400"/>
            <a:ext cx="6619875" cy="6619875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676400"/>
          </a:xfrm>
        </p:spPr>
        <p:txBody>
          <a:bodyPr/>
          <a:lstStyle/>
          <a:p>
            <a:r>
              <a:rPr lang="en-US" sz="6000" dirty="0"/>
              <a:t>Renewable </a:t>
            </a:r>
            <a:r>
              <a:rPr lang="en-US" sz="6000" dirty="0" smtClean="0"/>
              <a:t>Resources and Clean Energy</a:t>
            </a:r>
            <a:endParaRPr lang="en-US" sz="60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Their role in South Carolina’s Electric Generation Portfolio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AFCC-0520-45F7-9C30-02DF9313FF94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792163"/>
          </a:xfrm>
        </p:spPr>
        <p:txBody>
          <a:bodyPr/>
          <a:lstStyle/>
          <a:p>
            <a:r>
              <a:rPr lang="en-US"/>
              <a:t>Disadvantage of Solar Energy: Costs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900" dirty="0"/>
              <a:t>Installed costs for utility-scale solar panels range from $4,000 to $5,000 per KW</a:t>
            </a:r>
            <a:r>
              <a:rPr lang="en-US" sz="2900" baseline="30000" dirty="0"/>
              <a:t>+</a:t>
            </a:r>
            <a:r>
              <a:rPr lang="en-US" sz="2900" dirty="0"/>
              <a:t> </a:t>
            </a:r>
          </a:p>
          <a:p>
            <a:pPr>
              <a:spcBef>
                <a:spcPct val="50000"/>
              </a:spcBef>
            </a:pPr>
            <a:r>
              <a:rPr lang="en-US" sz="2900" dirty="0"/>
              <a:t>Residential costs range from $8,000 to $10,000 per KW</a:t>
            </a:r>
            <a:r>
              <a:rPr lang="en-US" sz="2900" baseline="30000" dirty="0"/>
              <a:t>+</a:t>
            </a:r>
            <a:r>
              <a:rPr lang="en-US" sz="2900" dirty="0"/>
              <a:t> </a:t>
            </a:r>
          </a:p>
          <a:p>
            <a:pPr>
              <a:spcBef>
                <a:spcPct val="50000"/>
              </a:spcBef>
            </a:pPr>
            <a:r>
              <a:rPr lang="en-US" sz="2900" dirty="0"/>
              <a:t>Many recent projects </a:t>
            </a:r>
            <a:r>
              <a:rPr lang="en-US" sz="2900" dirty="0" smtClean="0"/>
              <a:t>are not </a:t>
            </a:r>
            <a:r>
              <a:rPr lang="en-US" sz="2900" dirty="0"/>
              <a:t>disclosing their upfront costs</a:t>
            </a:r>
          </a:p>
          <a:p>
            <a:pPr>
              <a:spcBef>
                <a:spcPct val="50000"/>
              </a:spcBef>
            </a:pPr>
            <a:r>
              <a:rPr lang="en-US" sz="2900" dirty="0"/>
              <a:t>Silicone, a main component in panels, is expensive and in short supply</a:t>
            </a:r>
          </a:p>
          <a:p>
            <a:pPr>
              <a:spcBef>
                <a:spcPct val="50000"/>
              </a:spcBef>
            </a:pPr>
            <a:r>
              <a:rPr lang="en-US" sz="2900" dirty="0"/>
              <a:t>Estimates show cost of electricity ranging from 16.5 to 50 cents per </a:t>
            </a:r>
            <a:r>
              <a:rPr lang="en-US" sz="2900" dirty="0" smtClean="0"/>
              <a:t>kWh</a:t>
            </a:r>
            <a:r>
              <a:rPr lang="en-US" sz="2900" baseline="30000" dirty="0"/>
              <a:t>+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6200" y="6579513"/>
            <a:ext cx="8991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100" baseline="30000" dirty="0" smtClean="0">
                <a:latin typeface="Garamond" pitchFamily="18" charset="0"/>
              </a:rPr>
              <a:t>+</a:t>
            </a:r>
            <a:r>
              <a:rPr lang="en-US" sz="1100" dirty="0" smtClean="0">
                <a:latin typeface="Garamond" pitchFamily="18" charset="0"/>
              </a:rPr>
              <a:t>Source: </a:t>
            </a:r>
            <a:r>
              <a:rPr lang="en-US" sz="1100" b="1" dirty="0" smtClean="0">
                <a:latin typeface="Garamond" pitchFamily="18" charset="0"/>
              </a:rPr>
              <a:t>La Capra study </a:t>
            </a:r>
            <a:r>
              <a:rPr lang="en-US" sz="1100" dirty="0" smtClean="0">
                <a:latin typeface="Garamond" pitchFamily="18" charset="0"/>
              </a:rPr>
              <a:t>(</a:t>
            </a:r>
            <a:r>
              <a:rPr lang="en-US" sz="1100" dirty="0">
                <a:latin typeface="Garamond" pitchFamily="18" charset="0"/>
              </a:rPr>
              <a:t>2007 </a:t>
            </a:r>
            <a:r>
              <a:rPr lang="en-US" sz="1100" dirty="0" smtClean="0">
                <a:latin typeface="Garamond" pitchFamily="18" charset="0"/>
              </a:rPr>
              <a:t>data)     </a:t>
            </a:r>
            <a:r>
              <a:rPr lang="en-US" sz="1100" dirty="0" smtClean="0">
                <a:latin typeface="Garamond" pitchFamily="18" charset="0"/>
                <a:hlinkClick r:id="rId2"/>
              </a:rPr>
              <a:t>http://www.energy.sc.gov/publications/Renewables%20Potential%20Final%20Report%20-09-12-2007-B.ppt</a:t>
            </a:r>
            <a:r>
              <a:rPr lang="en-US" sz="1100" dirty="0" smtClean="0">
                <a:latin typeface="Garamond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11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D55B-9C9B-43A3-A092-BF3BEAA07CFF}" type="slidenum">
              <a:rPr lang="en-US"/>
              <a:pPr/>
              <a:t>11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Geographic Limitations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r>
              <a:rPr lang="en-US" dirty="0"/>
              <a:t>To efficiently utilize solar power, panels must be located in an area with high solar radiation</a:t>
            </a:r>
          </a:p>
          <a:p>
            <a:endParaRPr lang="en-US" sz="1000" dirty="0"/>
          </a:p>
          <a:p>
            <a:r>
              <a:rPr lang="en-US" dirty="0"/>
              <a:t>South Carolina receives </a:t>
            </a:r>
            <a:r>
              <a:rPr lang="en-US" dirty="0" smtClean="0"/>
              <a:t>4.5 – 5.5 </a:t>
            </a:r>
            <a:r>
              <a:rPr lang="en-US" dirty="0"/>
              <a:t>kWh/meter</a:t>
            </a:r>
            <a:r>
              <a:rPr lang="en-US" baseline="30000" dirty="0"/>
              <a:t>2</a:t>
            </a:r>
            <a:r>
              <a:rPr lang="en-US" dirty="0"/>
              <a:t>/day</a:t>
            </a:r>
            <a:r>
              <a:rPr lang="en-US" baseline="30000" dirty="0"/>
              <a:t>*</a:t>
            </a:r>
            <a:r>
              <a:rPr lang="en-US" dirty="0"/>
              <a:t> </a:t>
            </a:r>
          </a:p>
          <a:p>
            <a:endParaRPr lang="en-US" sz="1000" dirty="0"/>
          </a:p>
          <a:p>
            <a:pPr lvl="1"/>
            <a:r>
              <a:rPr lang="en-US" sz="3200" dirty="0"/>
              <a:t>This varies during the winter</a:t>
            </a:r>
          </a:p>
          <a:p>
            <a:pPr lvl="1"/>
            <a:endParaRPr lang="en-US" sz="1000" dirty="0"/>
          </a:p>
          <a:p>
            <a:pPr lvl="1"/>
            <a:r>
              <a:rPr lang="en-US" sz="3200" dirty="0"/>
              <a:t>These levels are less than the recommended 6.75 kWh/meter</a:t>
            </a:r>
            <a:r>
              <a:rPr lang="en-US" sz="3200" baseline="30000" dirty="0"/>
              <a:t>2</a:t>
            </a:r>
            <a:r>
              <a:rPr lang="en-US" sz="3200" dirty="0"/>
              <a:t>/day</a:t>
            </a:r>
            <a:r>
              <a:rPr lang="en-US" sz="3200" baseline="30000" dirty="0"/>
              <a:t>+</a:t>
            </a:r>
            <a:r>
              <a:rPr lang="en-US" sz="3200" dirty="0"/>
              <a:t> </a:t>
            </a:r>
          </a:p>
          <a:p>
            <a:pPr lvl="1"/>
            <a:endParaRPr lang="en-US" sz="3200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6200" y="6579513"/>
            <a:ext cx="8991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100" baseline="30000" dirty="0" smtClean="0">
                <a:latin typeface="Garamond" pitchFamily="18" charset="0"/>
              </a:rPr>
              <a:t>+</a:t>
            </a:r>
            <a:r>
              <a:rPr lang="en-US" sz="1100" dirty="0" smtClean="0">
                <a:latin typeface="Garamond" pitchFamily="18" charset="0"/>
              </a:rPr>
              <a:t> Source: </a:t>
            </a:r>
            <a:r>
              <a:rPr lang="en-US" sz="1100" b="1" dirty="0" smtClean="0">
                <a:latin typeface="Garamond" pitchFamily="18" charset="0"/>
              </a:rPr>
              <a:t>La Capra study </a:t>
            </a:r>
            <a:r>
              <a:rPr lang="en-US" sz="1100" dirty="0" smtClean="0">
                <a:latin typeface="Garamond" pitchFamily="18" charset="0"/>
              </a:rPr>
              <a:t>(</a:t>
            </a:r>
            <a:r>
              <a:rPr lang="en-US" sz="1100" dirty="0">
                <a:latin typeface="Garamond" pitchFamily="18" charset="0"/>
              </a:rPr>
              <a:t>2007 </a:t>
            </a:r>
            <a:r>
              <a:rPr lang="en-US" sz="1100" dirty="0" smtClean="0">
                <a:latin typeface="Garamond" pitchFamily="18" charset="0"/>
              </a:rPr>
              <a:t>data)        </a:t>
            </a:r>
            <a:r>
              <a:rPr lang="en-US" sz="1100" dirty="0" smtClean="0">
                <a:latin typeface="Garamond" pitchFamily="18" charset="0"/>
                <a:hlinkClick r:id="rId2"/>
              </a:rPr>
              <a:t>http://www.energy.sc.gov/publications/Renewables%20Potential%20Final%20Report%20-09-12-2007-B.ppt</a:t>
            </a:r>
            <a:r>
              <a:rPr lang="en-US" sz="1100" dirty="0" smtClean="0">
                <a:latin typeface="Garamond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1100" dirty="0">
              <a:latin typeface="Garamond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0" y="6367790"/>
            <a:ext cx="9067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100" dirty="0" smtClean="0">
                <a:latin typeface="Garamond" pitchFamily="18" charset="0"/>
              </a:rPr>
              <a:t>* Source</a:t>
            </a:r>
            <a:r>
              <a:rPr lang="en-US" sz="1100" dirty="0">
                <a:latin typeface="Garamond" pitchFamily="18" charset="0"/>
              </a:rPr>
              <a:t>: </a:t>
            </a:r>
            <a:r>
              <a:rPr lang="en-US" sz="1100" b="1" dirty="0" smtClean="0">
                <a:latin typeface="Garamond" pitchFamily="18" charset="0"/>
              </a:rPr>
              <a:t>U.S. </a:t>
            </a:r>
            <a:r>
              <a:rPr lang="en-US" sz="1100" b="1" dirty="0">
                <a:latin typeface="Garamond" pitchFamily="18" charset="0"/>
              </a:rPr>
              <a:t>Department of </a:t>
            </a:r>
            <a:r>
              <a:rPr lang="en-US" sz="1100" b="1" dirty="0" smtClean="0">
                <a:latin typeface="Garamond" pitchFamily="18" charset="0"/>
              </a:rPr>
              <a:t>Energy </a:t>
            </a:r>
            <a:r>
              <a:rPr lang="en-US" sz="1100" dirty="0" smtClean="0">
                <a:latin typeface="Garamond" pitchFamily="18" charset="0"/>
              </a:rPr>
              <a:t>(2008)             </a:t>
            </a:r>
            <a:r>
              <a:rPr lang="en-US" sz="1100" dirty="0" smtClean="0">
                <a:latin typeface="Garamond" pitchFamily="18" charset="0"/>
                <a:hlinkClick r:id="rId3"/>
              </a:rPr>
              <a:t>http://apps1.eere.energy.gov/states/alternatives/csp.cfm</a:t>
            </a:r>
            <a:r>
              <a:rPr lang="en-US" sz="1100" dirty="0" smtClean="0">
                <a:latin typeface="Garamond" pitchFamily="18" charset="0"/>
              </a:rPr>
              <a:t>  </a:t>
            </a:r>
            <a:endParaRPr lang="en-US" sz="11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0" y="76200"/>
            <a:ext cx="9067800" cy="6705601"/>
            <a:chOff x="0" y="48"/>
            <a:chExt cx="5712" cy="4224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8" y="48"/>
              <a:ext cx="537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latin typeface="Garamond" pitchFamily="18" charset="0"/>
                </a:rPr>
                <a:t>	</a:t>
              </a:r>
              <a:r>
                <a:rPr lang="en-US" sz="3400" b="1" dirty="0">
                  <a:latin typeface="Garamond" pitchFamily="18" charset="0"/>
                </a:rPr>
                <a:t>US Solar Potential</a:t>
              </a:r>
              <a:endParaRPr lang="en-US" b="1" dirty="0">
                <a:latin typeface="Garamond" pitchFamily="18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488" y="3744"/>
              <a:ext cx="259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b="1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696" y="2496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b="1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584" y="3696"/>
              <a:ext cx="2688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0" y="4107"/>
              <a:ext cx="571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100" dirty="0">
                  <a:latin typeface="Garamond" pitchFamily="18" charset="0"/>
                </a:rPr>
                <a:t>Source: </a:t>
              </a:r>
              <a:r>
                <a:rPr lang="en-US" sz="1100" b="1" dirty="0" smtClean="0">
                  <a:latin typeface="Garamond" pitchFamily="18" charset="0"/>
                </a:rPr>
                <a:t>U.S. </a:t>
              </a:r>
              <a:r>
                <a:rPr lang="en-US" sz="1100" b="1" dirty="0">
                  <a:latin typeface="Garamond" pitchFamily="18" charset="0"/>
                </a:rPr>
                <a:t>Department of </a:t>
              </a:r>
              <a:r>
                <a:rPr lang="en-US" sz="1100" b="1" dirty="0" smtClean="0">
                  <a:latin typeface="Garamond" pitchFamily="18" charset="0"/>
                </a:rPr>
                <a:t>Energy </a:t>
              </a:r>
              <a:r>
                <a:rPr lang="en-US" sz="1100" dirty="0" smtClean="0">
                  <a:latin typeface="Garamond" pitchFamily="18" charset="0"/>
                </a:rPr>
                <a:t>(2008)             </a:t>
              </a:r>
              <a:r>
                <a:rPr lang="en-US" sz="1100" dirty="0" smtClean="0">
                  <a:latin typeface="Garamond" pitchFamily="18" charset="0"/>
                  <a:hlinkClick r:id="rId2"/>
                </a:rPr>
                <a:t>http://apps1.eere.energy.gov/states/alternatives/csp.cfm</a:t>
              </a:r>
              <a:r>
                <a:rPr lang="en-US" sz="1100" dirty="0" smtClean="0">
                  <a:latin typeface="Garamond" pitchFamily="18" charset="0"/>
                </a:rPr>
                <a:t>  </a:t>
              </a:r>
              <a:endParaRPr lang="en-US" sz="1100" dirty="0">
                <a:latin typeface="Garamond" pitchFamily="18" charset="0"/>
              </a:endParaRPr>
            </a:p>
          </p:txBody>
        </p:sp>
      </p:grp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8305800" y="62484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12</a:t>
            </a:r>
            <a:endParaRPr lang="en-US" sz="1400" dirty="0"/>
          </a:p>
        </p:txBody>
      </p:sp>
      <p:pic>
        <p:nvPicPr>
          <p:cNvPr id="169986" name="Picture 2" descr="http://www.bdbatteries.com/images/solartilt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85799"/>
            <a:ext cx="7467600" cy="5790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83B1-9CFA-42A4-A766-2DC078610FE9}" type="slidenum">
              <a:rPr lang="en-US"/>
              <a:pPr/>
              <a:t>13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/>
              <a:t>Availability of Power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458200" cy="5715000"/>
          </a:xfrm>
        </p:spPr>
        <p:txBody>
          <a:bodyPr/>
          <a:lstStyle/>
          <a:p>
            <a:r>
              <a:rPr lang="en-US" dirty="0"/>
              <a:t>Sunlight is not </a:t>
            </a:r>
            <a:r>
              <a:rPr lang="en-US" dirty="0" smtClean="0"/>
              <a:t>constant </a:t>
            </a:r>
          </a:p>
          <a:p>
            <a:pPr lvl="1"/>
            <a:r>
              <a:rPr lang="en-US" dirty="0" smtClean="0"/>
              <a:t>Must have supplemental system for </a:t>
            </a:r>
            <a:r>
              <a:rPr lang="en-US" dirty="0"/>
              <a:t>evening </a:t>
            </a:r>
            <a:r>
              <a:rPr lang="en-US" dirty="0" smtClean="0"/>
              <a:t>usage</a:t>
            </a:r>
          </a:p>
          <a:p>
            <a:endParaRPr lang="en-US" sz="900" dirty="0" smtClean="0"/>
          </a:p>
          <a:p>
            <a:r>
              <a:rPr lang="en-US" dirty="0" smtClean="0"/>
              <a:t>Capacity Factor: 19% </a:t>
            </a:r>
            <a:r>
              <a:rPr lang="en-US" dirty="0" smtClean="0">
                <a:latin typeface="Calibri"/>
              </a:rPr>
              <a:t>–</a:t>
            </a:r>
            <a:r>
              <a:rPr lang="en-US" dirty="0" smtClean="0"/>
              <a:t> 21%</a:t>
            </a:r>
            <a:r>
              <a:rPr lang="en-US" sz="1800" baseline="100000" dirty="0" smtClean="0"/>
              <a:t>+</a:t>
            </a:r>
            <a:endParaRPr lang="en-US" sz="1800" baseline="100000" dirty="0"/>
          </a:p>
          <a:p>
            <a:endParaRPr lang="en-US" sz="900" dirty="0"/>
          </a:p>
          <a:p>
            <a:r>
              <a:rPr lang="en-US" dirty="0"/>
              <a:t>Weather conditions impact power</a:t>
            </a:r>
          </a:p>
          <a:p>
            <a:pPr lvl="1"/>
            <a:r>
              <a:rPr lang="en-US" dirty="0"/>
              <a:t>Less solar </a:t>
            </a:r>
            <a:r>
              <a:rPr lang="en-US" dirty="0" smtClean="0"/>
              <a:t>radiation in </a:t>
            </a:r>
            <a:r>
              <a:rPr lang="en-US" dirty="0"/>
              <a:t>the winter</a:t>
            </a:r>
          </a:p>
          <a:p>
            <a:pPr lvl="1"/>
            <a:r>
              <a:rPr lang="en-US" dirty="0"/>
              <a:t>Cloudy, overcast </a:t>
            </a:r>
            <a:r>
              <a:rPr lang="en-US" dirty="0" smtClean="0"/>
              <a:t>days and fog</a:t>
            </a:r>
            <a:endParaRPr lang="en-US" dirty="0"/>
          </a:p>
          <a:p>
            <a:endParaRPr lang="en-US" sz="900" dirty="0"/>
          </a:p>
          <a:p>
            <a:r>
              <a:rPr lang="en-US" dirty="0"/>
              <a:t>Potential damage to panels from storms</a:t>
            </a:r>
          </a:p>
          <a:p>
            <a:endParaRPr lang="en-US" sz="900" dirty="0"/>
          </a:p>
          <a:p>
            <a:r>
              <a:rPr lang="en-US" dirty="0" smtClean="0"/>
              <a:t>Dust, pollen, </a:t>
            </a:r>
            <a:r>
              <a:rPr lang="en-US" dirty="0"/>
              <a:t>and debris can interfere with </a:t>
            </a:r>
            <a:r>
              <a:rPr lang="en-US" dirty="0" smtClean="0"/>
              <a:t>panels</a:t>
            </a:r>
          </a:p>
          <a:p>
            <a:pPr lvl="1"/>
            <a:r>
              <a:rPr lang="en-US" dirty="0" smtClean="0"/>
              <a:t>Cleaning may be necessary</a:t>
            </a:r>
            <a:endParaRPr lang="en-US" sz="2400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76200" y="6655713"/>
            <a:ext cx="8991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100" baseline="30000" dirty="0" smtClean="0">
                <a:latin typeface="Garamond" pitchFamily="18" charset="0"/>
              </a:rPr>
              <a:t>+</a:t>
            </a:r>
            <a:r>
              <a:rPr lang="en-US" sz="1100" dirty="0" smtClean="0">
                <a:latin typeface="Garamond" pitchFamily="18" charset="0"/>
              </a:rPr>
              <a:t>Source: </a:t>
            </a:r>
            <a:r>
              <a:rPr lang="en-US" sz="1100" b="1" dirty="0" smtClean="0">
                <a:latin typeface="Garamond" pitchFamily="18" charset="0"/>
              </a:rPr>
              <a:t>La Capra study </a:t>
            </a:r>
            <a:r>
              <a:rPr lang="en-US" sz="1100" dirty="0" smtClean="0">
                <a:latin typeface="Garamond" pitchFamily="18" charset="0"/>
              </a:rPr>
              <a:t>(</a:t>
            </a:r>
            <a:r>
              <a:rPr lang="en-US" sz="1100" dirty="0">
                <a:latin typeface="Garamond" pitchFamily="18" charset="0"/>
              </a:rPr>
              <a:t>2007 </a:t>
            </a:r>
            <a:r>
              <a:rPr lang="en-US" sz="1100" dirty="0" smtClean="0">
                <a:latin typeface="Garamond" pitchFamily="18" charset="0"/>
              </a:rPr>
              <a:t>data)     </a:t>
            </a:r>
            <a:r>
              <a:rPr lang="en-US" sz="1100" dirty="0" smtClean="0">
                <a:latin typeface="Garamond" pitchFamily="18" charset="0"/>
                <a:hlinkClick r:id="rId2"/>
              </a:rPr>
              <a:t>http://www.energy.sc.gov/publications/Renewables%20Potential%20Final%20Report%20-09-12-2007-B.ppt</a:t>
            </a:r>
            <a:r>
              <a:rPr lang="en-US" sz="1100" dirty="0" smtClean="0">
                <a:latin typeface="Garamond" pitchFamily="18" charset="0"/>
              </a:rPr>
              <a:t> </a:t>
            </a:r>
            <a:endParaRPr lang="en-US" sz="11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F88F-A088-468E-8086-666A6415DB02}" type="slidenum">
              <a:rPr lang="en-US"/>
              <a:pPr/>
              <a:t>14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/>
              <a:t>Land Usage Considerations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562600"/>
          </a:xfrm>
        </p:spPr>
        <p:txBody>
          <a:bodyPr/>
          <a:lstStyle/>
          <a:p>
            <a:r>
              <a:rPr lang="en-US" sz="3600" dirty="0"/>
              <a:t>If panels are not </a:t>
            </a:r>
            <a:r>
              <a:rPr lang="en-US" sz="3600" dirty="0" smtClean="0"/>
              <a:t>placed </a:t>
            </a:r>
            <a:r>
              <a:rPr lang="en-US" sz="3600" dirty="0"/>
              <a:t>on existing structures, land use must be considered</a:t>
            </a:r>
          </a:p>
          <a:p>
            <a:endParaRPr lang="en-US" sz="1200" dirty="0"/>
          </a:p>
          <a:p>
            <a:r>
              <a:rPr lang="en-US" sz="3600" dirty="0"/>
              <a:t>Land required is </a:t>
            </a:r>
            <a:r>
              <a:rPr lang="en-US" sz="3600" dirty="0" smtClean="0"/>
              <a:t>difficult to </a:t>
            </a:r>
            <a:r>
              <a:rPr lang="en-US" sz="3600" dirty="0"/>
              <a:t>determine because  of variances in solar panel sizes and </a:t>
            </a:r>
            <a:r>
              <a:rPr lang="en-US" sz="3600" dirty="0" smtClean="0"/>
              <a:t>location</a:t>
            </a:r>
          </a:p>
          <a:p>
            <a:endParaRPr lang="en-US" sz="1200" dirty="0" smtClean="0"/>
          </a:p>
          <a:p>
            <a:r>
              <a:rPr lang="en-US" sz="3600" dirty="0" smtClean="0"/>
              <a:t>The largest solar facility located in California’s Mojave Desert occupies more than 1,500 acres</a:t>
            </a:r>
            <a:r>
              <a:rPr lang="en-US" sz="1800" baseline="100000" dirty="0" smtClean="0"/>
              <a:t>+</a:t>
            </a:r>
            <a:endParaRPr lang="en-US" sz="1800" baseline="100000" dirty="0"/>
          </a:p>
          <a:p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0" y="6596390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aseline="30000" dirty="0" smtClean="0">
                <a:solidFill>
                  <a:srgbClr val="000000"/>
                </a:solidFill>
                <a:latin typeface="+mj-lt"/>
              </a:rPr>
              <a:t>+</a:t>
            </a:r>
            <a:r>
              <a:rPr lang="en-US" sz="1100" dirty="0" smtClean="0">
                <a:solidFill>
                  <a:srgbClr val="000000"/>
                </a:solidFill>
                <a:latin typeface="+mj-lt"/>
              </a:rPr>
              <a:t>Source: </a:t>
            </a:r>
            <a:r>
              <a:rPr lang="en-US" sz="1100" b="1" dirty="0" err="1" smtClean="0">
                <a:solidFill>
                  <a:srgbClr val="000000"/>
                </a:solidFill>
                <a:latin typeface="+mj-lt"/>
              </a:rPr>
              <a:t>NextEra</a:t>
            </a:r>
            <a:r>
              <a:rPr lang="en-US" sz="1100" b="1" dirty="0" smtClean="0">
                <a:solidFill>
                  <a:srgbClr val="000000"/>
                </a:solidFill>
                <a:latin typeface="+mj-lt"/>
              </a:rPr>
              <a:t> Energy Resources                </a:t>
            </a:r>
            <a:r>
              <a:rPr lang="en-US" sz="1100" dirty="0" smtClean="0">
                <a:solidFill>
                  <a:srgbClr val="000000"/>
                </a:solidFill>
                <a:latin typeface="+mj-lt"/>
                <a:hlinkClick r:id="rId2"/>
              </a:rPr>
              <a:t>www.nexteraenergyresources.com</a:t>
            </a:r>
            <a:endParaRPr lang="en-US" sz="11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200" b="1" dirty="0" smtClean="0">
                <a:latin typeface="Garamond" pitchFamily="18" charset="0"/>
              </a:rPr>
              <a:t>Solar Electric Generating Systems</a:t>
            </a:r>
          </a:p>
          <a:p>
            <a:pPr algn="ctr"/>
            <a:r>
              <a:rPr lang="en-US" sz="2200" b="1" dirty="0" smtClean="0">
                <a:latin typeface="Garamond" pitchFamily="18" charset="0"/>
              </a:rPr>
              <a:t>California’s Mojave Desert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81000" y="1219200"/>
            <a:ext cx="4343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Garamond" pitchFamily="18" charset="0"/>
              </a:rPr>
              <a:t> </a:t>
            </a:r>
            <a:r>
              <a:rPr lang="en-US" sz="3200" dirty="0" smtClean="0">
                <a:latin typeface="Garamond" pitchFamily="18" charset="0"/>
              </a:rPr>
              <a:t>354 MW capacity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latin typeface="Garamond" pitchFamily="18" charset="0"/>
              </a:rPr>
              <a:t> Nine solar plants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latin typeface="Garamond" pitchFamily="18" charset="0"/>
              </a:rPr>
              <a:t> 900,000 mirrors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latin typeface="Garamond" pitchFamily="18" charset="0"/>
              </a:rPr>
              <a:t> 1,550 acres</a:t>
            </a:r>
          </a:p>
          <a:p>
            <a:pPr>
              <a:spcBef>
                <a:spcPct val="50000"/>
              </a:spcBef>
              <a:buFontTx/>
              <a:buChar char="•"/>
              <a:tabLst>
                <a:tab pos="228600" algn="l"/>
              </a:tabLst>
            </a:pPr>
            <a:r>
              <a:rPr lang="en-US" sz="3200" dirty="0" smtClean="0">
                <a:latin typeface="Garamond" pitchFamily="18" charset="0"/>
              </a:rPr>
              <a:t> Includes natural 	gas “back-up”</a:t>
            </a:r>
          </a:p>
          <a:p>
            <a:pPr>
              <a:spcBef>
                <a:spcPct val="50000"/>
              </a:spcBef>
              <a:buFontTx/>
              <a:buChar char="•"/>
              <a:tabLst>
                <a:tab pos="285750" algn="l"/>
              </a:tabLst>
            </a:pPr>
            <a:r>
              <a:rPr lang="en-US" sz="3200" dirty="0" smtClean="0">
                <a:latin typeface="Garamond" pitchFamily="18" charset="0"/>
              </a:rPr>
              <a:t> Location receives more 	than 7 kWh/meter</a:t>
            </a:r>
            <a:r>
              <a:rPr lang="en-US" sz="3200" baseline="30000" dirty="0" smtClean="0">
                <a:latin typeface="Garamond" pitchFamily="18" charset="0"/>
              </a:rPr>
              <a:t>2</a:t>
            </a:r>
            <a:r>
              <a:rPr lang="en-US" sz="3200" dirty="0" smtClean="0">
                <a:latin typeface="Garamond" pitchFamily="18" charset="0"/>
              </a:rPr>
              <a:t>/day</a:t>
            </a:r>
            <a:endParaRPr lang="en-US" sz="3200" dirty="0">
              <a:latin typeface="Garamond" pitchFamily="18" charset="0"/>
            </a:endParaRPr>
          </a:p>
        </p:txBody>
      </p:sp>
      <p:sp>
        <p:nvSpPr>
          <p:cNvPr id="39947" name="AutoShape 11" descr="solarfield_f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8305800" y="62484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15</a:t>
            </a:r>
            <a:endParaRPr lang="en-US" sz="1400" dirty="0"/>
          </a:p>
        </p:txBody>
      </p:sp>
      <p:pic>
        <p:nvPicPr>
          <p:cNvPr id="154628" name="Picture 4" descr="http://greendevelopmentplaybook.net/database/images/display/sb4726147a9b4a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610948"/>
            <a:ext cx="5047616" cy="34182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038600" y="5105400"/>
            <a:ext cx="510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latin typeface="+mn-lt"/>
              </a:rPr>
              <a:t>Solar Electric Generating Systems IV</a:t>
            </a:r>
            <a:endParaRPr lang="en-US" sz="14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96390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+mj-lt"/>
              </a:rPr>
              <a:t>Source: </a:t>
            </a:r>
            <a:r>
              <a:rPr lang="en-US" sz="1100" b="1" dirty="0" err="1" smtClean="0">
                <a:solidFill>
                  <a:srgbClr val="000000"/>
                </a:solidFill>
                <a:latin typeface="+mj-lt"/>
              </a:rPr>
              <a:t>NextEra</a:t>
            </a:r>
            <a:r>
              <a:rPr lang="en-US" sz="1100" b="1" dirty="0" smtClean="0">
                <a:solidFill>
                  <a:srgbClr val="000000"/>
                </a:solidFill>
                <a:latin typeface="+mj-lt"/>
              </a:rPr>
              <a:t> Energy Resources                </a:t>
            </a:r>
            <a:r>
              <a:rPr lang="en-US" sz="1100" dirty="0" smtClean="0">
                <a:solidFill>
                  <a:srgbClr val="000000"/>
                </a:solidFill>
                <a:latin typeface="+mj-lt"/>
                <a:hlinkClick r:id="rId4"/>
              </a:rPr>
              <a:t>www.nexteraenergyresources.com</a:t>
            </a:r>
            <a:endParaRPr lang="en-US" sz="11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/>
              <a:t>How large is </a:t>
            </a:r>
            <a:r>
              <a:rPr lang="en-US" dirty="0" smtClean="0"/>
              <a:t>1,550 </a:t>
            </a:r>
            <a:r>
              <a:rPr lang="en-US" dirty="0"/>
              <a:t>acres?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4800600" cy="4800600"/>
          </a:xfrm>
        </p:spPr>
        <p:txBody>
          <a:bodyPr/>
          <a:lstStyle/>
          <a:p>
            <a:r>
              <a:rPr lang="en-US" sz="2800" b="1" dirty="0" smtClean="0"/>
              <a:t>Riverbanks Zoo: </a:t>
            </a:r>
            <a:r>
              <a:rPr lang="en-US" sz="2800" dirty="0" smtClean="0"/>
              <a:t>170 acres</a:t>
            </a:r>
            <a:endParaRPr lang="en-US" sz="2800" b="1" dirty="0" smtClean="0"/>
          </a:p>
          <a:p>
            <a:endParaRPr lang="en-US" sz="1000" b="1" dirty="0" smtClean="0"/>
          </a:p>
          <a:p>
            <a:r>
              <a:rPr lang="en-US" sz="2800" b="1" dirty="0" smtClean="0"/>
              <a:t>University </a:t>
            </a:r>
            <a:r>
              <a:rPr lang="en-US" sz="2800" b="1" dirty="0"/>
              <a:t>of South Carolina campus:</a:t>
            </a:r>
            <a:r>
              <a:rPr lang="en-US" sz="2800" dirty="0"/>
              <a:t> </a:t>
            </a:r>
            <a:r>
              <a:rPr lang="en-US" sz="2800" dirty="0" smtClean="0"/>
              <a:t>384 </a:t>
            </a:r>
            <a:r>
              <a:rPr lang="en-US" sz="2800" dirty="0"/>
              <a:t>acres</a:t>
            </a:r>
          </a:p>
          <a:p>
            <a:endParaRPr lang="en-US" sz="1000" dirty="0"/>
          </a:p>
          <a:p>
            <a:r>
              <a:rPr lang="en-US" sz="2800" b="1" dirty="0"/>
              <a:t>Central Park:</a:t>
            </a:r>
            <a:r>
              <a:rPr lang="en-US" sz="2800" dirty="0"/>
              <a:t> 843 acres</a:t>
            </a:r>
          </a:p>
          <a:p>
            <a:endParaRPr lang="en-US" sz="900" dirty="0"/>
          </a:p>
          <a:p>
            <a:r>
              <a:rPr lang="en-US" sz="2800" b="1" dirty="0" err="1"/>
              <a:t>Sesqui</a:t>
            </a:r>
            <a:r>
              <a:rPr lang="en-US" sz="2800" b="1" dirty="0"/>
              <a:t> State Park:</a:t>
            </a:r>
            <a:r>
              <a:rPr lang="en-US" sz="2800" dirty="0"/>
              <a:t> </a:t>
            </a:r>
            <a:r>
              <a:rPr lang="en-US" sz="2800" dirty="0" smtClean="0"/>
              <a:t>1,440 </a:t>
            </a:r>
            <a:r>
              <a:rPr lang="en-US" sz="2800" dirty="0"/>
              <a:t>acres</a:t>
            </a:r>
          </a:p>
          <a:p>
            <a:endParaRPr lang="en-US" sz="1000" b="1" dirty="0" smtClean="0"/>
          </a:p>
          <a:p>
            <a:r>
              <a:rPr lang="en-US" sz="2800" b="1" dirty="0" smtClean="0"/>
              <a:t>1,550 </a:t>
            </a:r>
            <a:r>
              <a:rPr lang="en-US" sz="2800" b="1" dirty="0"/>
              <a:t>acres</a:t>
            </a:r>
            <a:r>
              <a:rPr lang="en-US" sz="2800" dirty="0"/>
              <a:t> = </a:t>
            </a:r>
            <a:r>
              <a:rPr lang="en-US" sz="2800" dirty="0" smtClean="0">
                <a:solidFill>
                  <a:srgbClr val="000000"/>
                </a:solidFill>
              </a:rPr>
              <a:t>1,174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/>
              <a:t>football fields</a:t>
            </a:r>
          </a:p>
        </p:txBody>
      </p:sp>
      <p:pic>
        <p:nvPicPr>
          <p:cNvPr id="61454" name="Picture 14" descr="Central Park Pictur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360988" y="1265238"/>
            <a:ext cx="3478212" cy="5059362"/>
          </a:xfrm>
          <a:noFill/>
          <a:ln/>
        </p:spPr>
      </p:pic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5410200" y="64008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Half of Central Park’s 843 acres</a:t>
            </a:r>
          </a:p>
        </p:txBody>
      </p: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8686800" y="64770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16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6000"/>
              <a:t>Wind Energy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0" y="6248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Garamond" pitchFamily="18" charset="0"/>
              </a:rPr>
              <a:t>Converting the Earth’s wind into electricity</a:t>
            </a:r>
          </a:p>
        </p:txBody>
      </p:sp>
      <p:pic>
        <p:nvPicPr>
          <p:cNvPr id="41990" name="Picture 6" descr="750 kW NEG Micon Turbine in Moorhead Minnesota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2725" y="1333500"/>
            <a:ext cx="3571875" cy="4762500"/>
          </a:xfrm>
          <a:prstGeom prst="rect">
            <a:avLst/>
          </a:prstGeom>
          <a:noFill/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8305800" y="62484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17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6B49-A6D7-4D34-A59B-1E1EECDD2C73}" type="slidenum">
              <a:rPr lang="en-US"/>
              <a:pPr/>
              <a:t>18</a:t>
            </a:fld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Advantages of Wind Power</a:t>
            </a:r>
            <a:r>
              <a:rPr lang="en-US" sz="4800" b="0" baseline="30000" dirty="0"/>
              <a:t>+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154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Air emissions are insignificant because no fuels are combusted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 sulfur dioxide emissions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 nitrogen oxide emissions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 carbon dioxide </a:t>
            </a:r>
            <a:r>
              <a:rPr lang="en-US" sz="2400" dirty="0" smtClean="0"/>
              <a:t>emissions</a:t>
            </a:r>
          </a:p>
          <a:p>
            <a:pPr lvl="1">
              <a:lnSpc>
                <a:spcPct val="90000"/>
              </a:lnSpc>
            </a:pPr>
            <a:endParaRPr lang="en-US" sz="900" dirty="0" smtClean="0"/>
          </a:p>
          <a:p>
            <a:pPr lvl="1">
              <a:lnSpc>
                <a:spcPct val="90000"/>
              </a:lnSpc>
            </a:pPr>
            <a:endParaRPr lang="en-US" sz="900" dirty="0"/>
          </a:p>
          <a:p>
            <a:pPr>
              <a:lnSpc>
                <a:spcPct val="90000"/>
              </a:lnSpc>
            </a:pPr>
            <a:r>
              <a:rPr lang="en-US" dirty="0"/>
              <a:t>Wind turbines do not require the use of water to </a:t>
            </a:r>
            <a:r>
              <a:rPr lang="en-US" dirty="0" smtClean="0"/>
              <a:t>generate electricity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Not affected by drought or limited water resources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concern of environmental impact on rivers and lakes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Minimal water may be needed to clean blades if there is not sufficient rainfall</a:t>
            </a:r>
          </a:p>
          <a:p>
            <a:pPr>
              <a:lnSpc>
                <a:spcPct val="90000"/>
              </a:lnSpc>
            </a:pPr>
            <a:endParaRPr lang="en-US" sz="900" dirty="0"/>
          </a:p>
          <a:p>
            <a:pPr>
              <a:lnSpc>
                <a:spcPct val="90000"/>
              </a:lnSpc>
            </a:pPr>
            <a:endParaRPr lang="en-US" sz="1000" dirty="0"/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76200" y="6596390"/>
            <a:ext cx="9067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100" baseline="30000" dirty="0">
                <a:latin typeface="Garamond" pitchFamily="18" charset="0"/>
              </a:rPr>
              <a:t>+</a:t>
            </a:r>
            <a:r>
              <a:rPr lang="en-US" sz="1100" dirty="0">
                <a:latin typeface="Garamond" pitchFamily="18" charset="0"/>
              </a:rPr>
              <a:t> Source: </a:t>
            </a:r>
            <a:r>
              <a:rPr lang="en-US" sz="1100" b="1" dirty="0" smtClean="0">
                <a:latin typeface="Garamond" pitchFamily="18" charset="0"/>
              </a:rPr>
              <a:t>U.S. </a:t>
            </a:r>
            <a:r>
              <a:rPr lang="en-US" sz="1100" b="1" dirty="0">
                <a:latin typeface="Garamond" pitchFamily="18" charset="0"/>
              </a:rPr>
              <a:t>Environmental Protection </a:t>
            </a:r>
            <a:r>
              <a:rPr lang="en-US" sz="1100" b="1" dirty="0" smtClean="0">
                <a:latin typeface="Garamond" pitchFamily="18" charset="0"/>
              </a:rPr>
              <a:t>Agency </a:t>
            </a:r>
            <a:r>
              <a:rPr lang="en-US" sz="1100" dirty="0" smtClean="0">
                <a:latin typeface="Garamond" pitchFamily="18" charset="0"/>
              </a:rPr>
              <a:t>(2007)          </a:t>
            </a:r>
            <a:r>
              <a:rPr lang="en-US" sz="1100" dirty="0" smtClean="0">
                <a:latin typeface="Garamond" pitchFamily="18" charset="0"/>
                <a:hlinkClick r:id="rId2"/>
              </a:rPr>
              <a:t>http://www.epa.gov/cleanenergy/energy-and-you/affect/non-hydro.html</a:t>
            </a:r>
            <a:r>
              <a:rPr lang="en-US" sz="1100" dirty="0" smtClean="0">
                <a:latin typeface="Garamond" pitchFamily="18" charset="0"/>
              </a:rPr>
              <a:t>  </a:t>
            </a:r>
            <a:endParaRPr lang="en-US" sz="11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862-7316-47CA-9661-A990FA628A0A}" type="slidenum">
              <a:rPr lang="en-US"/>
              <a:pPr/>
              <a:t>19</a:t>
            </a:fld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Advantages of Wind Power</a:t>
            </a:r>
            <a:r>
              <a:rPr lang="en-US" sz="2000" b="0" baseline="100000" dirty="0"/>
              <a:t>+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r>
              <a:rPr lang="en-US" sz="3600" dirty="0"/>
              <a:t>Supplies are </a:t>
            </a:r>
            <a:r>
              <a:rPr lang="en-US" sz="3600" dirty="0" smtClean="0"/>
              <a:t>unlimited when the wind blows</a:t>
            </a:r>
          </a:p>
          <a:p>
            <a:endParaRPr lang="en-US" sz="1400" dirty="0"/>
          </a:p>
          <a:p>
            <a:r>
              <a:rPr lang="en-US" sz="3600" dirty="0" smtClean="0"/>
              <a:t>No </a:t>
            </a:r>
            <a:r>
              <a:rPr lang="en-US" sz="3600" dirty="0"/>
              <a:t>ash or spent </a:t>
            </a:r>
            <a:r>
              <a:rPr lang="en-US" sz="3600" dirty="0" smtClean="0"/>
              <a:t>fuel created</a:t>
            </a:r>
            <a:endParaRPr lang="en-US" sz="3600" dirty="0"/>
          </a:p>
          <a:p>
            <a:pPr lvl="1"/>
            <a:endParaRPr lang="en-US" sz="1400" dirty="0"/>
          </a:p>
          <a:p>
            <a:r>
              <a:rPr lang="en-US" sz="3600" dirty="0"/>
              <a:t>When turbines are removed from land, there are no solid wastes or fuel residues left behind</a:t>
            </a:r>
          </a:p>
          <a:p>
            <a:pPr>
              <a:buFontTx/>
              <a:buNone/>
            </a:pPr>
            <a:endParaRPr lang="en-US" sz="1200" dirty="0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76200" y="6596390"/>
            <a:ext cx="9067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100" baseline="30000" dirty="0">
                <a:latin typeface="Garamond" pitchFamily="18" charset="0"/>
              </a:rPr>
              <a:t>+</a:t>
            </a:r>
            <a:r>
              <a:rPr lang="en-US" sz="1100" dirty="0">
                <a:latin typeface="Garamond" pitchFamily="18" charset="0"/>
              </a:rPr>
              <a:t> Source:</a:t>
            </a:r>
            <a:r>
              <a:rPr lang="en-US" sz="1100" b="1" dirty="0">
                <a:latin typeface="Garamond" pitchFamily="18" charset="0"/>
              </a:rPr>
              <a:t> </a:t>
            </a:r>
            <a:r>
              <a:rPr lang="en-US" sz="1100" b="1" dirty="0" smtClean="0">
                <a:latin typeface="Garamond" pitchFamily="18" charset="0"/>
              </a:rPr>
              <a:t>U.S. </a:t>
            </a:r>
            <a:r>
              <a:rPr lang="en-US" sz="1100" b="1" dirty="0">
                <a:latin typeface="Garamond" pitchFamily="18" charset="0"/>
              </a:rPr>
              <a:t>Environmental Protection </a:t>
            </a:r>
            <a:r>
              <a:rPr lang="en-US" sz="1100" b="1" dirty="0" smtClean="0">
                <a:latin typeface="Garamond" pitchFamily="18" charset="0"/>
              </a:rPr>
              <a:t>Agency </a:t>
            </a:r>
            <a:r>
              <a:rPr lang="en-US" sz="1100" dirty="0" smtClean="0">
                <a:latin typeface="Garamond" pitchFamily="18" charset="0"/>
              </a:rPr>
              <a:t>(2007)                   </a:t>
            </a:r>
            <a:r>
              <a:rPr lang="en-US" sz="1100" dirty="0" smtClean="0">
                <a:latin typeface="Garamond" pitchFamily="18" charset="0"/>
                <a:hlinkClick r:id="rId2"/>
              </a:rPr>
              <a:t>http://www.epa.gov/cleanenergy/energy-and-you/affect/non-hydro.html</a:t>
            </a:r>
            <a:r>
              <a:rPr lang="en-US" sz="1100" dirty="0" smtClean="0">
                <a:latin typeface="Garamond" pitchFamily="18" charset="0"/>
              </a:rPr>
              <a:t> </a:t>
            </a:r>
            <a:endParaRPr lang="en-US" sz="11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C859-8B68-4AC0-B168-65BBFD92F125}" type="slidenum">
              <a:rPr lang="en-US"/>
              <a:pPr/>
              <a:t>2</a:t>
            </a:fld>
            <a:endParaRPr lang="en-US"/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78000" contrast="-82000"/>
          </a:blip>
          <a:srcRect/>
          <a:stretch>
            <a:fillRect/>
          </a:stretch>
        </p:blipFill>
        <p:spPr>
          <a:xfrm>
            <a:off x="1981200" y="609600"/>
            <a:ext cx="5145088" cy="5867400"/>
          </a:xfrm>
          <a:noFill/>
          <a:ln/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What is a renewable resource?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6868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Garamond" pitchFamily="18" charset="0"/>
                <a:cs typeface="Arial" charset="0"/>
              </a:rPr>
              <a:t>An energy resource that is naturally replenished in a relatively short period of time. </a:t>
            </a:r>
          </a:p>
          <a:p>
            <a:pPr algn="ctr">
              <a:spcBef>
                <a:spcPct val="50000"/>
              </a:spcBef>
            </a:pPr>
            <a:r>
              <a:rPr lang="en-US" sz="3200" b="1" u="sng" dirty="0">
                <a:solidFill>
                  <a:srgbClr val="000000"/>
                </a:solidFill>
                <a:latin typeface="Garamond" pitchFamily="18" charset="0"/>
                <a:cs typeface="Arial" charset="0"/>
              </a:rPr>
              <a:t>These include: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Garamond" pitchFamily="18" charset="0"/>
                <a:cs typeface="Arial" charset="0"/>
              </a:rPr>
              <a:t> Solar Energy 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Garamond" pitchFamily="18" charset="0"/>
              </a:rPr>
              <a:t>Wind Energy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Garamond" pitchFamily="18" charset="0"/>
              </a:rPr>
              <a:t>Biomass</a:t>
            </a:r>
            <a:r>
              <a:rPr lang="en-US" sz="3200" b="1" dirty="0">
                <a:latin typeface="Garamond" pitchFamily="18" charset="0"/>
              </a:rPr>
              <a:t> 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Garamond" pitchFamily="18" charset="0"/>
                <a:cs typeface="Arial" charset="0"/>
              </a:rPr>
              <a:t>Geothermal Energy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Garamond" pitchFamily="18" charset="0"/>
                <a:cs typeface="Arial" charset="0"/>
              </a:rPr>
              <a:t>Hydropower</a:t>
            </a:r>
            <a:endParaRPr lang="en-US" sz="3200" dirty="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5C21-0E55-47A4-A7D7-3342E5F6E711}" type="slidenum">
              <a:rPr lang="en-US"/>
              <a:pPr/>
              <a:t>20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9067800" cy="1143000"/>
          </a:xfrm>
        </p:spPr>
        <p:txBody>
          <a:bodyPr/>
          <a:lstStyle/>
          <a:p>
            <a:r>
              <a:rPr lang="en-US"/>
              <a:t>Disadvantage of Wind Power: Costs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Average installed costs of onshore wind power: $1,800 to $2,000 per KW </a:t>
            </a:r>
            <a:r>
              <a:rPr lang="en-US" baseline="30000" dirty="0"/>
              <a:t>+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dirty="0"/>
              <a:t>Average installed costs of offshore wind power: $2,800 to $3,300 per KW </a:t>
            </a:r>
            <a:r>
              <a:rPr lang="en-US" baseline="30000" dirty="0"/>
              <a:t>+</a:t>
            </a:r>
            <a:endParaRPr lang="en-US" dirty="0"/>
          </a:p>
          <a:p>
            <a:pPr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dirty="0"/>
              <a:t>Costs of producing energy vary based on location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dirty="0"/>
              <a:t>Estimated cost of electricity ranges from 12 to 15.5 cents per </a:t>
            </a:r>
            <a:r>
              <a:rPr lang="en-US" dirty="0" smtClean="0"/>
              <a:t>kWh</a:t>
            </a:r>
            <a:r>
              <a:rPr lang="en-US" baseline="30000" dirty="0"/>
              <a:t>+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6200" y="6503313"/>
            <a:ext cx="8991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100" baseline="30000" dirty="0" smtClean="0">
                <a:latin typeface="Garamond" pitchFamily="18" charset="0"/>
              </a:rPr>
              <a:t>+</a:t>
            </a:r>
            <a:r>
              <a:rPr lang="en-US" sz="1100" dirty="0" smtClean="0">
                <a:latin typeface="Garamond" pitchFamily="18" charset="0"/>
              </a:rPr>
              <a:t> Source: </a:t>
            </a:r>
            <a:r>
              <a:rPr lang="en-US" sz="1100" b="1" dirty="0" smtClean="0">
                <a:latin typeface="Garamond" pitchFamily="18" charset="0"/>
              </a:rPr>
              <a:t>La Capra study </a:t>
            </a:r>
            <a:r>
              <a:rPr lang="en-US" sz="1100" dirty="0" smtClean="0">
                <a:latin typeface="Garamond" pitchFamily="18" charset="0"/>
              </a:rPr>
              <a:t>(</a:t>
            </a:r>
            <a:r>
              <a:rPr lang="en-US" sz="1100" dirty="0">
                <a:latin typeface="Garamond" pitchFamily="18" charset="0"/>
              </a:rPr>
              <a:t>2007 </a:t>
            </a:r>
            <a:r>
              <a:rPr lang="en-US" sz="1100" dirty="0" smtClean="0">
                <a:latin typeface="Garamond" pitchFamily="18" charset="0"/>
              </a:rPr>
              <a:t>data)        </a:t>
            </a:r>
            <a:r>
              <a:rPr lang="en-US" sz="1100" dirty="0" smtClean="0">
                <a:latin typeface="Garamond" pitchFamily="18" charset="0"/>
                <a:hlinkClick r:id="rId2"/>
              </a:rPr>
              <a:t>http://www.energy.sc.gov/publications/Renewables%20Potential%20Final%20Report%20-09-12-2007-B.ppt</a:t>
            </a:r>
            <a:endParaRPr lang="en-US" sz="1100" dirty="0" smtClean="0">
              <a:latin typeface="Garamond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11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C008-01B9-4843-A701-A40234B93891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 </a:t>
            </a:r>
            <a:r>
              <a:rPr lang="en-US" dirty="0" smtClean="0"/>
              <a:t>Limitations</a:t>
            </a:r>
            <a:endParaRPr lang="en-US" baseline="30000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/>
              <a:t>Grid-connected turbines </a:t>
            </a:r>
            <a:r>
              <a:rPr lang="en-US" dirty="0" smtClean="0"/>
              <a:t>are typically rated for wind </a:t>
            </a:r>
            <a:r>
              <a:rPr lang="en-US" dirty="0"/>
              <a:t>speeds of </a:t>
            </a:r>
            <a:r>
              <a:rPr lang="en-US" dirty="0" smtClean="0"/>
              <a:t>14 </a:t>
            </a:r>
            <a:r>
              <a:rPr lang="en-US" dirty="0"/>
              <a:t>meters per second </a:t>
            </a:r>
            <a:r>
              <a:rPr lang="en-US" dirty="0" smtClean="0"/>
              <a:t>(31 mph)</a:t>
            </a:r>
            <a:r>
              <a:rPr lang="en-US" sz="3000" baseline="50000" dirty="0" smtClean="0"/>
              <a:t> +</a:t>
            </a:r>
          </a:p>
          <a:p>
            <a:endParaRPr lang="en-US" sz="1400" baseline="50000" dirty="0"/>
          </a:p>
          <a:p>
            <a:r>
              <a:rPr lang="en-US" dirty="0"/>
              <a:t>South Carolina does not have </a:t>
            </a:r>
            <a:r>
              <a:rPr lang="en-US" dirty="0" smtClean="0"/>
              <a:t>sufficient on-shore </a:t>
            </a:r>
            <a:r>
              <a:rPr lang="en-US" dirty="0"/>
              <a:t>wind speeds to support this form of energy</a:t>
            </a:r>
            <a:endParaRPr lang="en-US" baseline="30000" dirty="0"/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Mean Annual wind speed:</a:t>
            </a:r>
            <a:endParaRPr lang="en-US" dirty="0">
              <a:solidFill>
                <a:srgbClr val="000000"/>
              </a:solidFill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70 </a:t>
            </a:r>
            <a:r>
              <a:rPr lang="en-US" dirty="0">
                <a:solidFill>
                  <a:srgbClr val="000000"/>
                </a:solidFill>
              </a:rPr>
              <a:t>meters </a:t>
            </a:r>
            <a:r>
              <a:rPr lang="en-US" dirty="0" smtClean="0">
                <a:solidFill>
                  <a:srgbClr val="000000"/>
                </a:solidFill>
              </a:rPr>
              <a:t>(230 ft</a:t>
            </a:r>
            <a:r>
              <a:rPr lang="en-US" dirty="0">
                <a:solidFill>
                  <a:srgbClr val="000000"/>
                </a:solidFill>
              </a:rPr>
              <a:t>): </a:t>
            </a:r>
            <a:r>
              <a:rPr lang="en-US" dirty="0" smtClean="0">
                <a:solidFill>
                  <a:srgbClr val="000000"/>
                </a:solidFill>
              </a:rPr>
              <a:t>6.5 – 7.0 m/s (14.5 – 15.7 </a:t>
            </a:r>
            <a:r>
              <a:rPr lang="en-US" dirty="0">
                <a:solidFill>
                  <a:srgbClr val="000000"/>
                </a:solidFill>
              </a:rPr>
              <a:t>mph</a:t>
            </a:r>
            <a:r>
              <a:rPr lang="en-US" dirty="0" smtClean="0">
                <a:solidFill>
                  <a:srgbClr val="000000"/>
                </a:solidFill>
              </a:rPr>
              <a:t>)*</a:t>
            </a:r>
            <a:endParaRPr lang="en-US" dirty="0">
              <a:solidFill>
                <a:srgbClr val="000000"/>
              </a:solidFill>
            </a:endParaRPr>
          </a:p>
          <a:p>
            <a:endParaRPr lang="en-US" sz="1400" dirty="0"/>
          </a:p>
          <a:p>
            <a:r>
              <a:rPr lang="en-US" dirty="0"/>
              <a:t>Some offshore wind power might be available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76200" y="6425574"/>
            <a:ext cx="8991600" cy="43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100" baseline="30000" dirty="0" smtClean="0">
                <a:latin typeface="Garamond" pitchFamily="18" charset="0"/>
              </a:rPr>
              <a:t>+</a:t>
            </a:r>
            <a:r>
              <a:rPr lang="en-US" sz="1100" dirty="0" smtClean="0">
                <a:latin typeface="Garamond" pitchFamily="18" charset="0"/>
              </a:rPr>
              <a:t> Source: </a:t>
            </a:r>
            <a:r>
              <a:rPr lang="en-US" sz="1100" b="1" dirty="0" smtClean="0">
                <a:latin typeface="Garamond" pitchFamily="18" charset="0"/>
              </a:rPr>
              <a:t>GE Energy </a:t>
            </a:r>
            <a:r>
              <a:rPr lang="en-US" sz="1100" dirty="0" smtClean="0">
                <a:latin typeface="Garamond" pitchFamily="18" charset="0"/>
              </a:rPr>
              <a:t>(2005)          </a:t>
            </a:r>
            <a:r>
              <a:rPr lang="en-US" sz="1100" dirty="0" smtClean="0">
                <a:latin typeface="Garamond" pitchFamily="18" charset="0"/>
                <a:hlinkClick r:id="rId3"/>
              </a:rPr>
              <a:t>http://www.gepower.com/prod_serv/products/wind_turbines/en/36mw/36mw_specs.htm</a:t>
            </a:r>
            <a:r>
              <a:rPr lang="en-US" sz="1100" dirty="0" smtClean="0">
                <a:latin typeface="Garamond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100" dirty="0" smtClean="0">
                <a:latin typeface="Garamond" pitchFamily="18" charset="0"/>
              </a:rPr>
              <a:t>* Source: </a:t>
            </a:r>
            <a:r>
              <a:rPr lang="en-US" sz="1100" b="1" dirty="0" smtClean="0">
                <a:latin typeface="Garamond" pitchFamily="18" charset="0"/>
              </a:rPr>
              <a:t>S.C. Energy Office </a:t>
            </a:r>
            <a:r>
              <a:rPr lang="en-US" sz="1100" dirty="0" smtClean="0">
                <a:latin typeface="Garamond" pitchFamily="18" charset="0"/>
              </a:rPr>
              <a:t>(2003)             </a:t>
            </a:r>
            <a:r>
              <a:rPr lang="en-US" sz="1100" dirty="0" smtClean="0">
                <a:latin typeface="Garamond" pitchFamily="18" charset="0"/>
                <a:hlinkClick r:id="rId4"/>
              </a:rPr>
              <a:t>http://www.energy.sc.gov/publications/SC_spd70m_8April2005.pdf</a:t>
            </a:r>
            <a:r>
              <a:rPr lang="en-US" sz="1100" dirty="0" smtClean="0">
                <a:latin typeface="Garamond" pitchFamily="18" charset="0"/>
              </a:rPr>
              <a:t> </a:t>
            </a:r>
            <a:endParaRPr lang="en-US" sz="11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63" name="Group 19"/>
          <p:cNvGrpSpPr>
            <a:grpSpLocks/>
          </p:cNvGrpSpPr>
          <p:nvPr/>
        </p:nvGrpSpPr>
        <p:grpSpPr bwMode="auto">
          <a:xfrm>
            <a:off x="533400" y="835025"/>
            <a:ext cx="457200" cy="3276600"/>
            <a:chOff x="384" y="574"/>
            <a:chExt cx="288" cy="2064"/>
          </a:xfrm>
        </p:grpSpPr>
        <p:grpSp>
          <p:nvGrpSpPr>
            <p:cNvPr id="108562" name="Group 18"/>
            <p:cNvGrpSpPr>
              <a:grpSpLocks/>
            </p:cNvGrpSpPr>
            <p:nvPr/>
          </p:nvGrpSpPr>
          <p:grpSpPr bwMode="auto">
            <a:xfrm>
              <a:off x="384" y="574"/>
              <a:ext cx="240" cy="2064"/>
              <a:chOff x="384" y="576"/>
              <a:chExt cx="240" cy="2064"/>
            </a:xfrm>
          </p:grpSpPr>
          <p:sp>
            <p:nvSpPr>
              <p:cNvPr id="108559" name="Rectangle 15"/>
              <p:cNvSpPr>
                <a:spLocks noChangeArrowheads="1"/>
              </p:cNvSpPr>
              <p:nvPr/>
            </p:nvSpPr>
            <p:spPr bwMode="auto">
              <a:xfrm>
                <a:off x="384" y="1824"/>
                <a:ext cx="240" cy="81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60" name="Rectangle 16"/>
              <p:cNvSpPr>
                <a:spLocks noChangeArrowheads="1"/>
              </p:cNvSpPr>
              <p:nvPr/>
            </p:nvSpPr>
            <p:spPr bwMode="auto">
              <a:xfrm>
                <a:off x="384" y="576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8561" name="Rectangle 17"/>
            <p:cNvSpPr>
              <a:spLocks noChangeArrowheads="1"/>
            </p:cNvSpPr>
            <p:nvPr/>
          </p:nvSpPr>
          <p:spPr bwMode="auto">
            <a:xfrm>
              <a:off x="480" y="2160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564" name="Text Box 20"/>
          <p:cNvSpPr txBox="1">
            <a:spLocks noChangeArrowheads="1"/>
          </p:cNvSpPr>
          <p:nvPr/>
        </p:nvSpPr>
        <p:spPr bwMode="auto">
          <a:xfrm>
            <a:off x="8534400" y="6005513"/>
            <a:ext cx="685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22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0" y="6596390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latin typeface="Garamond" pitchFamily="18" charset="0"/>
              </a:rPr>
              <a:t>* Source: </a:t>
            </a:r>
            <a:r>
              <a:rPr lang="en-US" sz="1100" b="1" dirty="0" smtClean="0">
                <a:latin typeface="Garamond" pitchFamily="18" charset="0"/>
              </a:rPr>
              <a:t>U.S. Department of Energy </a:t>
            </a:r>
            <a:r>
              <a:rPr lang="en-US" sz="1100" dirty="0" smtClean="0">
                <a:latin typeface="Garamond" pitchFamily="18" charset="0"/>
              </a:rPr>
              <a:t>(2009)  </a:t>
            </a:r>
            <a:r>
              <a:rPr lang="en-US" sz="1100" dirty="0" smtClean="0">
                <a:latin typeface="+mj-lt"/>
              </a:rPr>
              <a:t> </a:t>
            </a:r>
            <a:r>
              <a:rPr lang="en-US" sz="1100" dirty="0" smtClean="0">
                <a:latin typeface="+mj-lt"/>
                <a:hlinkClick r:id="rId2"/>
              </a:rPr>
              <a:t>http://www.windpoweringamerica.gov/wind_maps.asp</a:t>
            </a:r>
            <a:r>
              <a:rPr lang="en-US" sz="1100" dirty="0" smtClean="0">
                <a:latin typeface="+mj-lt"/>
              </a:rPr>
              <a:t> </a:t>
            </a:r>
            <a:endParaRPr lang="en-US" sz="1100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52400" y="685800"/>
            <a:ext cx="1066800" cy="2971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838200"/>
            <a:ext cx="1524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87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76200"/>
            <a:ext cx="8753475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8686800" y="65532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22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98B7-BA0B-4DE0-AA76-7E3924421821}" type="slidenum">
              <a:rPr lang="en-US"/>
              <a:pPr/>
              <a:t>23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/>
              <a:t>Offshore Limitations</a:t>
            </a:r>
            <a:r>
              <a:rPr lang="en-US" baseline="30000" dirty="0"/>
              <a:t>+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5486400"/>
          </a:xfrm>
        </p:spPr>
        <p:txBody>
          <a:bodyPr/>
          <a:lstStyle/>
          <a:p>
            <a:r>
              <a:rPr lang="en-US" sz="2800" dirty="0"/>
              <a:t>Underwater transmission lines are very costly so project within 10 miles of the shore would be ideal </a:t>
            </a:r>
          </a:p>
          <a:p>
            <a:endParaRPr lang="en-US" sz="900" dirty="0"/>
          </a:p>
          <a:p>
            <a:r>
              <a:rPr lang="en-US" sz="2800" dirty="0"/>
              <a:t>The northern part of SC has some potential for offshore projects</a:t>
            </a:r>
          </a:p>
          <a:p>
            <a:endParaRPr lang="en-US" sz="900" dirty="0"/>
          </a:p>
          <a:p>
            <a:r>
              <a:rPr lang="en-US" sz="2800" dirty="0"/>
              <a:t>Offshore permitting is more complicated in federal waters (&gt;3 miles offshore)</a:t>
            </a:r>
          </a:p>
          <a:p>
            <a:endParaRPr lang="en-US" sz="900" dirty="0"/>
          </a:p>
          <a:p>
            <a:r>
              <a:rPr lang="en-US" sz="2800" dirty="0"/>
              <a:t>Potential damage from hurricanes</a:t>
            </a:r>
          </a:p>
          <a:p>
            <a:pPr lvl="1"/>
            <a:r>
              <a:rPr lang="en-US" sz="2400" dirty="0"/>
              <a:t>GE Wind: Turbines can sustain up to 130 mph winds (Category 3 hurricane)</a:t>
            </a:r>
          </a:p>
          <a:p>
            <a:pPr lvl="1"/>
            <a:r>
              <a:rPr lang="en-US" sz="2400" dirty="0" smtClean="0"/>
              <a:t>S.C., N.C., and Georgia experienced 21 Category 3 hurricanes or greater since 1851.</a:t>
            </a:r>
            <a:endParaRPr lang="en-US" sz="2400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6200" y="6579513"/>
            <a:ext cx="8991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100" baseline="30000" dirty="0" smtClean="0">
                <a:latin typeface="Garamond" pitchFamily="18" charset="0"/>
              </a:rPr>
              <a:t>+</a:t>
            </a:r>
            <a:r>
              <a:rPr lang="en-US" sz="1100" dirty="0" smtClean="0">
                <a:latin typeface="Garamond" pitchFamily="18" charset="0"/>
              </a:rPr>
              <a:t> Source: </a:t>
            </a:r>
            <a:r>
              <a:rPr lang="en-US" sz="1100" b="1" dirty="0" smtClean="0">
                <a:latin typeface="Garamond" pitchFamily="18" charset="0"/>
              </a:rPr>
              <a:t>La Capra study </a:t>
            </a:r>
            <a:r>
              <a:rPr lang="en-US" sz="1100" dirty="0" smtClean="0">
                <a:latin typeface="Garamond" pitchFamily="18" charset="0"/>
              </a:rPr>
              <a:t>(</a:t>
            </a:r>
            <a:r>
              <a:rPr lang="en-US" sz="1100" dirty="0">
                <a:latin typeface="Garamond" pitchFamily="18" charset="0"/>
              </a:rPr>
              <a:t>2007 </a:t>
            </a:r>
            <a:r>
              <a:rPr lang="en-US" sz="1100" dirty="0" smtClean="0">
                <a:latin typeface="Garamond" pitchFamily="18" charset="0"/>
              </a:rPr>
              <a:t>data)          </a:t>
            </a:r>
            <a:r>
              <a:rPr lang="en-US" sz="1100" dirty="0" smtClean="0">
                <a:latin typeface="Garamond" pitchFamily="18" charset="0"/>
                <a:hlinkClick r:id="rId2"/>
              </a:rPr>
              <a:t>http://www.energy.sc.gov/publications/Renewables%20Potential%20Final%20Report%20-09-12-2007-B.ppt</a:t>
            </a:r>
            <a:r>
              <a:rPr lang="en-US" sz="1100" dirty="0" smtClean="0">
                <a:latin typeface="Garamond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11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BC84-0C4B-4D24-8035-CA26C34EC699}" type="slidenum">
              <a:rPr lang="en-US"/>
              <a:pPr/>
              <a:t>24</a:t>
            </a:fld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983162"/>
          </a:xfrm>
        </p:spPr>
        <p:txBody>
          <a:bodyPr/>
          <a:lstStyle/>
          <a:p>
            <a:r>
              <a:rPr lang="en-US" sz="3400" dirty="0"/>
              <a:t>Wind is intermittent meaning it does not constantly blow</a:t>
            </a:r>
          </a:p>
          <a:p>
            <a:endParaRPr lang="en-US" sz="1400" dirty="0"/>
          </a:p>
          <a:p>
            <a:r>
              <a:rPr lang="en-US" sz="3400" dirty="0"/>
              <a:t>Must have backup for non-windy times</a:t>
            </a:r>
          </a:p>
          <a:p>
            <a:endParaRPr lang="en-US" sz="1400" dirty="0"/>
          </a:p>
          <a:p>
            <a:r>
              <a:rPr lang="en-US" sz="3400" dirty="0" smtClean="0"/>
              <a:t>Capacity Factor: 25% – 35%</a:t>
            </a:r>
            <a:r>
              <a:rPr lang="en-US" sz="1800" baseline="100000" dirty="0" smtClean="0"/>
              <a:t>+</a:t>
            </a:r>
            <a:endParaRPr lang="en-US" sz="1800" baseline="100000" dirty="0"/>
          </a:p>
          <a:p>
            <a:endParaRPr lang="en-US" sz="1400" dirty="0"/>
          </a:p>
          <a:p>
            <a:r>
              <a:rPr lang="en-US" sz="3400" dirty="0"/>
              <a:t>Wind is not </a:t>
            </a:r>
            <a:r>
              <a:rPr lang="en-US" sz="3400" dirty="0" err="1"/>
              <a:t>dispatchable</a:t>
            </a:r>
            <a:r>
              <a:rPr lang="en-US" sz="3400" dirty="0"/>
              <a:t>, meaning it can not be turned on or off based on demand</a:t>
            </a:r>
          </a:p>
          <a:p>
            <a:endParaRPr lang="en-US" sz="900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9067800" cy="914400"/>
          </a:xfrm>
          <a:noFill/>
          <a:ln/>
        </p:spPr>
        <p:txBody>
          <a:bodyPr/>
          <a:lstStyle/>
          <a:p>
            <a:r>
              <a:rPr lang="en-US"/>
              <a:t>Availability Limitations</a:t>
            </a:r>
            <a:endParaRPr lang="en-US" sz="350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76200" y="6579513"/>
            <a:ext cx="8991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100" baseline="30000" dirty="0" smtClean="0">
                <a:latin typeface="Garamond" pitchFamily="18" charset="0"/>
              </a:rPr>
              <a:t>+</a:t>
            </a:r>
            <a:r>
              <a:rPr lang="en-US" sz="1100" dirty="0" smtClean="0">
                <a:latin typeface="Garamond" pitchFamily="18" charset="0"/>
              </a:rPr>
              <a:t> Source: </a:t>
            </a:r>
            <a:r>
              <a:rPr lang="en-US" sz="1100" b="1" dirty="0" smtClean="0">
                <a:latin typeface="Garamond" pitchFamily="18" charset="0"/>
              </a:rPr>
              <a:t>La Capra study </a:t>
            </a:r>
            <a:r>
              <a:rPr lang="en-US" sz="1100" dirty="0" smtClean="0">
                <a:latin typeface="Garamond" pitchFamily="18" charset="0"/>
              </a:rPr>
              <a:t>(</a:t>
            </a:r>
            <a:r>
              <a:rPr lang="en-US" sz="1100" dirty="0">
                <a:latin typeface="Garamond" pitchFamily="18" charset="0"/>
              </a:rPr>
              <a:t>2007 </a:t>
            </a:r>
            <a:r>
              <a:rPr lang="en-US" sz="1100" dirty="0" smtClean="0">
                <a:latin typeface="Garamond" pitchFamily="18" charset="0"/>
              </a:rPr>
              <a:t>data)          </a:t>
            </a:r>
            <a:r>
              <a:rPr lang="en-US" sz="1100" dirty="0" smtClean="0">
                <a:latin typeface="Garamond" pitchFamily="18" charset="0"/>
                <a:hlinkClick r:id="rId2"/>
              </a:rPr>
              <a:t>http://www.energy.sc.gov/publications/Renewables%20Potential%20Final%20Report%20-09-12-2007-B.ppt</a:t>
            </a:r>
            <a:r>
              <a:rPr lang="en-US" sz="1100" dirty="0" smtClean="0">
                <a:latin typeface="Garamond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11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MtEq--larg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85925"/>
            <a:ext cx="4114800" cy="4105275"/>
          </a:xfrm>
          <a:prstGeom prst="rect">
            <a:avLst/>
          </a:prstGeom>
          <a:noFill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3400" y="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latin typeface="Garamond" pitchFamily="18" charset="0"/>
              </a:rPr>
              <a:t>Wind Turbine Sizes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04800" y="838200"/>
            <a:ext cx="46482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u="sng" dirty="0">
                <a:latin typeface="Garamond" pitchFamily="18" charset="0"/>
              </a:rPr>
              <a:t>GE 3.6 MW </a:t>
            </a:r>
            <a:r>
              <a:rPr lang="en-US" sz="3000" b="1" u="sng" dirty="0" smtClean="0">
                <a:latin typeface="Garamond" pitchFamily="18" charset="0"/>
              </a:rPr>
              <a:t>Model</a:t>
            </a:r>
            <a:r>
              <a:rPr lang="en-US" sz="3200" baseline="30000" dirty="0" smtClean="0">
                <a:latin typeface="Garamond" pitchFamily="18" charset="0"/>
              </a:rPr>
              <a:t> +</a:t>
            </a:r>
            <a:r>
              <a:rPr lang="en-US" sz="3200" dirty="0" smtClean="0">
                <a:latin typeface="Garamond" pitchFamily="18" charset="0"/>
              </a:rPr>
              <a:t> </a:t>
            </a:r>
            <a:endParaRPr lang="en-US" sz="3000" b="1" u="sng" dirty="0">
              <a:latin typeface="Garamond" pitchFamily="18" charset="0"/>
            </a:endParaRPr>
          </a:p>
          <a:p>
            <a:pPr>
              <a:buFontTx/>
              <a:buChar char="•"/>
            </a:pPr>
            <a:r>
              <a:rPr lang="en-US" sz="2200" dirty="0">
                <a:latin typeface="Garamond" pitchFamily="18" charset="0"/>
              </a:rPr>
              <a:t>  Blades: approx 160 ft each (half of a                            </a:t>
            </a:r>
          </a:p>
          <a:p>
            <a:r>
              <a:rPr lang="en-US" sz="2200" dirty="0">
                <a:latin typeface="Garamond" pitchFamily="18" charset="0"/>
              </a:rPr>
              <a:t>   football field)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Garamond" pitchFamily="18" charset="0"/>
              </a:rPr>
              <a:t>  Tower: 295 ft</a:t>
            </a:r>
          </a:p>
          <a:p>
            <a:pPr>
              <a:buFontTx/>
              <a:buChar char="•"/>
            </a:pPr>
            <a:endParaRPr lang="en-US" sz="600" dirty="0" smtClean="0">
              <a:latin typeface="Garamond" pitchFamily="18" charset="0"/>
            </a:endParaRPr>
          </a:p>
          <a:p>
            <a:pPr>
              <a:buFontTx/>
              <a:buChar char="•"/>
            </a:pPr>
            <a:r>
              <a:rPr lang="en-US" sz="2200" dirty="0" smtClean="0">
                <a:latin typeface="Garamond" pitchFamily="18" charset="0"/>
              </a:rPr>
              <a:t>  </a:t>
            </a:r>
            <a:r>
              <a:rPr lang="en-US" sz="2200" dirty="0">
                <a:latin typeface="Garamond" pitchFamily="18" charset="0"/>
              </a:rPr>
              <a:t>Total Height: 455 ft (38 stories </a:t>
            </a:r>
            <a:r>
              <a:rPr lang="en-US" sz="2200" dirty="0" smtClean="0">
                <a:latin typeface="Garamond" pitchFamily="18" charset="0"/>
              </a:rPr>
              <a:t>–    </a:t>
            </a:r>
            <a:endParaRPr lang="en-US" sz="2200" dirty="0">
              <a:latin typeface="Garamond" pitchFamily="18" charset="0"/>
            </a:endParaRPr>
          </a:p>
          <a:p>
            <a:r>
              <a:rPr lang="en-US" sz="2200" dirty="0">
                <a:latin typeface="Garamond" pitchFamily="18" charset="0"/>
              </a:rPr>
              <a:t>    </a:t>
            </a:r>
            <a:r>
              <a:rPr lang="en-US" sz="2200" dirty="0" smtClean="0">
                <a:latin typeface="Garamond" pitchFamily="18" charset="0"/>
              </a:rPr>
              <a:t>Columbia’s Capital Center: 25 stories)</a:t>
            </a:r>
            <a:endParaRPr lang="en-US" sz="2200" dirty="0">
              <a:latin typeface="Garamond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Garamond" pitchFamily="18" charset="0"/>
              </a:rPr>
              <a:t>  Vertical Airspace: 364 ft</a:t>
            </a:r>
          </a:p>
          <a:p>
            <a:pPr defTabSz="228600"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Garamond" pitchFamily="18" charset="0"/>
              </a:rPr>
              <a:t>  Weight: 164 </a:t>
            </a:r>
            <a:r>
              <a:rPr lang="en-US" sz="2200" dirty="0" smtClean="0">
                <a:latin typeface="Garamond" pitchFamily="18" charset="0"/>
              </a:rPr>
              <a:t>Tons (69 Ford F-150 	trucks or 112 Toyota </a:t>
            </a:r>
            <a:r>
              <a:rPr lang="en-US" sz="2200" dirty="0" err="1" smtClean="0">
                <a:latin typeface="Garamond" pitchFamily="18" charset="0"/>
              </a:rPr>
              <a:t>Prius</a:t>
            </a:r>
            <a:r>
              <a:rPr lang="en-US" sz="2200" dirty="0" smtClean="0">
                <a:latin typeface="Garamond" pitchFamily="18" charset="0"/>
              </a:rPr>
              <a:t> cars)</a:t>
            </a:r>
            <a:endParaRPr lang="en-US" sz="2200" dirty="0">
              <a:latin typeface="Garamond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Garamond" pitchFamily="18" charset="0"/>
              </a:rPr>
              <a:t>  Platform: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Garamond" pitchFamily="18" charset="0"/>
              </a:rPr>
              <a:t>  1,000 tons cement/steel rebar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Garamond" pitchFamily="18" charset="0"/>
              </a:rPr>
              <a:t>  30-50 feet across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Garamond" pitchFamily="18" charset="0"/>
              </a:rPr>
              <a:t>  6-30 feet deep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8305800" y="62484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0" y="66294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100" baseline="30000" dirty="0" smtClean="0">
                <a:latin typeface="Garamond" pitchFamily="18" charset="0"/>
              </a:rPr>
              <a:t>+</a:t>
            </a:r>
            <a:r>
              <a:rPr lang="en-US" sz="1100" dirty="0" smtClean="0">
                <a:latin typeface="Garamond" pitchFamily="18" charset="0"/>
              </a:rPr>
              <a:t> Source: </a:t>
            </a:r>
            <a:r>
              <a:rPr lang="en-US" sz="1100" b="1" dirty="0" smtClean="0">
                <a:latin typeface="Garamond" pitchFamily="18" charset="0"/>
              </a:rPr>
              <a:t>GE Energy </a:t>
            </a:r>
            <a:r>
              <a:rPr lang="en-US" sz="1100" dirty="0" smtClean="0">
                <a:latin typeface="Garamond" pitchFamily="18" charset="0"/>
              </a:rPr>
              <a:t>(2005)           </a:t>
            </a:r>
            <a:r>
              <a:rPr lang="en-US" sz="1100" dirty="0" smtClean="0">
                <a:latin typeface="Garamond" pitchFamily="18" charset="0"/>
                <a:hlinkClick r:id="rId4"/>
              </a:rPr>
              <a:t>http://www.gepower.com/prod_serv/products/wind_turbines/en/36mw/36mw_specs.htm</a:t>
            </a:r>
            <a:r>
              <a:rPr lang="en-US" sz="1100" dirty="0" smtClean="0">
                <a:latin typeface="Garamond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990600" y="0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200" b="1" dirty="0">
                <a:latin typeface="Garamond" pitchFamily="18" charset="0"/>
              </a:rPr>
              <a:t>Cape Wind</a:t>
            </a:r>
          </a:p>
          <a:p>
            <a:pPr algn="ctr"/>
            <a:r>
              <a:rPr lang="en-US" sz="2200" b="1" dirty="0">
                <a:latin typeface="Garamond" pitchFamily="18" charset="0"/>
              </a:rPr>
              <a:t>Nantucket Sound, </a:t>
            </a:r>
            <a:r>
              <a:rPr lang="en-US" sz="2200" b="1" dirty="0" smtClean="0">
                <a:latin typeface="Garamond" pitchFamily="18" charset="0"/>
              </a:rPr>
              <a:t>MA</a:t>
            </a:r>
            <a:endParaRPr lang="en-US" sz="2200" b="1" dirty="0">
              <a:latin typeface="Garamond" pitchFamily="18" charset="0"/>
            </a:endParaRP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381000" y="1323975"/>
            <a:ext cx="44196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>
                <a:latin typeface="Garamond" pitchFamily="18" charset="0"/>
              </a:rPr>
              <a:t>Proposed Project:</a:t>
            </a:r>
            <a:r>
              <a:rPr lang="en-US" sz="3200" dirty="0">
                <a:latin typeface="Garamond" pitchFamily="18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Garamond" pitchFamily="18" charset="0"/>
              </a:rPr>
              <a:t> Capacity: </a:t>
            </a:r>
            <a:r>
              <a:rPr lang="en-US" sz="3200" dirty="0" smtClean="0">
                <a:latin typeface="Garamond" pitchFamily="18" charset="0"/>
              </a:rPr>
              <a:t>420 </a:t>
            </a:r>
            <a:r>
              <a:rPr lang="en-US" sz="3200" dirty="0">
                <a:latin typeface="Garamond" pitchFamily="18" charset="0"/>
              </a:rPr>
              <a:t>MW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1000" dirty="0">
              <a:latin typeface="Garamond" pitchFamily="18" charset="0"/>
            </a:endParaRPr>
          </a:p>
          <a:p>
            <a:pPr>
              <a:buFontTx/>
              <a:buChar char="•"/>
            </a:pPr>
            <a:r>
              <a:rPr lang="en-US" sz="3200" dirty="0">
                <a:latin typeface="Garamond" pitchFamily="18" charset="0"/>
              </a:rPr>
              <a:t> Acres: 16,000 (Larger </a:t>
            </a:r>
          </a:p>
          <a:p>
            <a:r>
              <a:rPr lang="en-US" sz="3200" dirty="0">
                <a:latin typeface="Garamond" pitchFamily="18" charset="0"/>
              </a:rPr>
              <a:t>  than Myrtle Beach, SC)</a:t>
            </a:r>
            <a:endParaRPr lang="en-US" sz="1000" dirty="0">
              <a:latin typeface="Garamond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Garamond" pitchFamily="18" charset="0"/>
              </a:rPr>
              <a:t> Wind Turbines: 130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Garamond" pitchFamily="18" charset="0"/>
              </a:rPr>
              <a:t> Cost: Undisclosed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Garamond" pitchFamily="18" charset="0"/>
              </a:rPr>
              <a:t> 34 acres per MW</a:t>
            </a:r>
          </a:p>
        </p:txBody>
      </p:sp>
      <p:sp>
        <p:nvSpPr>
          <p:cNvPr id="96260" name="AutoShape 4" descr="solarfield_f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96266" name="Picture 10" descr="0506080613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6025" y="1600200"/>
            <a:ext cx="3241675" cy="4419600"/>
          </a:xfrm>
          <a:prstGeom prst="rect">
            <a:avLst/>
          </a:prstGeom>
          <a:noFill/>
        </p:spPr>
      </p:pic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8305800" y="62484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26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100" baseline="30000" dirty="0" smtClean="0">
                <a:latin typeface="Garamond" pitchFamily="18" charset="0"/>
              </a:rPr>
              <a:t>+</a:t>
            </a:r>
            <a:r>
              <a:rPr lang="en-US" sz="1100" dirty="0" smtClean="0">
                <a:latin typeface="Garamond" pitchFamily="18" charset="0"/>
              </a:rPr>
              <a:t> Source: </a:t>
            </a:r>
            <a:r>
              <a:rPr lang="en-US" sz="1100" b="1" dirty="0" smtClean="0">
                <a:latin typeface="Garamond" pitchFamily="18" charset="0"/>
              </a:rPr>
              <a:t>Cape Wind </a:t>
            </a:r>
            <a:r>
              <a:rPr lang="en-US" sz="1100" dirty="0" smtClean="0">
                <a:latin typeface="Garamond" pitchFamily="18" charset="0"/>
              </a:rPr>
              <a:t>(2009)            </a:t>
            </a:r>
            <a:r>
              <a:rPr lang="en-US" sz="1100" dirty="0" smtClean="0">
                <a:latin typeface="Garamond" pitchFamily="18" charset="0"/>
                <a:hlinkClick r:id="rId3"/>
              </a:rPr>
              <a:t>www.capewind.org</a:t>
            </a:r>
            <a:r>
              <a:rPr lang="en-US" sz="1100" dirty="0" smtClean="0">
                <a:latin typeface="Garamond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/>
              <a:t>Biomass: Landfill Gas</a:t>
            </a:r>
          </a:p>
        </p:txBody>
      </p:sp>
      <p:pic>
        <p:nvPicPr>
          <p:cNvPr id="80901" name="Picture 5" descr="db_landfill-compactor-bucket-view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43100" y="1219200"/>
            <a:ext cx="5256213" cy="4525963"/>
          </a:xfrm>
          <a:noFill/>
          <a:ln/>
        </p:spPr>
      </p:pic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76200" y="6019800"/>
            <a:ext cx="893603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100" b="1">
                <a:latin typeface="Garamond" pitchFamily="18" charset="0"/>
              </a:rPr>
              <a:t>Landfills contain methane which can be </a:t>
            </a:r>
          </a:p>
          <a:p>
            <a:pPr algn="ctr"/>
            <a:r>
              <a:rPr lang="en-US" sz="2100" b="1">
                <a:latin typeface="Garamond" pitchFamily="18" charset="0"/>
              </a:rPr>
              <a:t>captured and combusted for energy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8305800" y="62484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27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0C4BA-B962-48C6-A787-CFEA9090E20B}" type="slidenum">
              <a:rPr lang="en-US"/>
              <a:pPr/>
              <a:t>28</a:t>
            </a:fld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7724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3800" b="1" u="sng" dirty="0"/>
              <a:t>Advantages:</a:t>
            </a:r>
          </a:p>
          <a:p>
            <a:r>
              <a:rPr lang="en-US" dirty="0"/>
              <a:t>Methane is captured to produce </a:t>
            </a:r>
            <a:r>
              <a:rPr lang="en-US" dirty="0" smtClean="0"/>
              <a:t>electricity</a:t>
            </a:r>
          </a:p>
          <a:p>
            <a:endParaRPr lang="en-US" sz="1500" dirty="0"/>
          </a:p>
          <a:p>
            <a:endParaRPr lang="en-US" sz="400" dirty="0"/>
          </a:p>
          <a:p>
            <a:r>
              <a:rPr lang="en-US" dirty="0"/>
              <a:t>Prevents the emission of methane, a greenhouse gas which </a:t>
            </a:r>
            <a:r>
              <a:rPr lang="en-US" dirty="0" smtClean="0"/>
              <a:t>is a harmful GHG that is prevalent </a:t>
            </a:r>
            <a:r>
              <a:rPr lang="en-US" dirty="0"/>
              <a:t>in </a:t>
            </a:r>
            <a:r>
              <a:rPr lang="en-US" dirty="0" smtClean="0"/>
              <a:t>landfills </a:t>
            </a:r>
          </a:p>
          <a:p>
            <a:endParaRPr lang="en-US" sz="1500" dirty="0" smtClean="0"/>
          </a:p>
          <a:p>
            <a:r>
              <a:rPr lang="en-US" dirty="0" smtClean="0"/>
              <a:t>Capacity </a:t>
            </a:r>
            <a:r>
              <a:rPr lang="en-US" dirty="0"/>
              <a:t>factor is 80 – 85% which is higher than other renewable resources</a:t>
            </a:r>
            <a:r>
              <a:rPr lang="en-US" baseline="30000" dirty="0"/>
              <a:t>+</a:t>
            </a:r>
            <a:r>
              <a:rPr lang="en-US" dirty="0"/>
              <a:t> </a:t>
            </a:r>
          </a:p>
          <a:p>
            <a:endParaRPr lang="en-US" sz="1200" dirty="0"/>
          </a:p>
          <a:p>
            <a:endParaRPr lang="en-US" baseline="30000" dirty="0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  <a:noFill/>
          <a:ln/>
        </p:spPr>
        <p:txBody>
          <a:bodyPr/>
          <a:lstStyle/>
          <a:p>
            <a:r>
              <a:rPr lang="en-US" dirty="0"/>
              <a:t>Landfill </a:t>
            </a:r>
            <a:r>
              <a:rPr lang="en-US" dirty="0" smtClean="0"/>
              <a:t>Gas (LFG)</a:t>
            </a:r>
            <a:endParaRPr lang="en-US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6200" y="6579513"/>
            <a:ext cx="8991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100" baseline="30000" dirty="0" smtClean="0">
                <a:latin typeface="Garamond" pitchFamily="18" charset="0"/>
              </a:rPr>
              <a:t>+</a:t>
            </a:r>
            <a:r>
              <a:rPr lang="en-US" sz="1100" dirty="0" smtClean="0">
                <a:latin typeface="Garamond" pitchFamily="18" charset="0"/>
              </a:rPr>
              <a:t> Source: </a:t>
            </a:r>
            <a:r>
              <a:rPr lang="en-US" sz="1100" b="1" dirty="0" smtClean="0">
                <a:latin typeface="Garamond" pitchFamily="18" charset="0"/>
              </a:rPr>
              <a:t>La Capra study </a:t>
            </a:r>
            <a:r>
              <a:rPr lang="en-US" sz="1100" dirty="0" smtClean="0">
                <a:latin typeface="Garamond" pitchFamily="18" charset="0"/>
              </a:rPr>
              <a:t>(</a:t>
            </a:r>
            <a:r>
              <a:rPr lang="en-US" sz="1100" dirty="0">
                <a:latin typeface="Garamond" pitchFamily="18" charset="0"/>
              </a:rPr>
              <a:t>2007 </a:t>
            </a:r>
            <a:r>
              <a:rPr lang="en-US" sz="1100" dirty="0" smtClean="0">
                <a:latin typeface="Garamond" pitchFamily="18" charset="0"/>
              </a:rPr>
              <a:t>data)      </a:t>
            </a:r>
            <a:r>
              <a:rPr lang="en-US" sz="1100" dirty="0" smtClean="0">
                <a:latin typeface="Garamond" pitchFamily="18" charset="0"/>
                <a:hlinkClick r:id="rId2"/>
              </a:rPr>
              <a:t>http://www.energy.sc.gov/publications/Renewables%20Potential%20Final%20Report%20-09-12-2007-B.ppt</a:t>
            </a:r>
            <a:r>
              <a:rPr lang="en-US" sz="1100" dirty="0" smtClean="0">
                <a:latin typeface="Garamond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11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E7A9-DC74-407F-B501-30CDB19290F9}" type="slidenum">
              <a:rPr lang="en-US"/>
              <a:pPr/>
              <a:t>29</a:t>
            </a:fld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5486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 smtClean="0"/>
              <a:t>Resources </a:t>
            </a:r>
            <a:r>
              <a:rPr lang="en-US" sz="3000" dirty="0"/>
              <a:t>are limited – there are only so many landfills able to provide this </a:t>
            </a:r>
            <a:r>
              <a:rPr lang="en-US" sz="3000" dirty="0" smtClean="0"/>
              <a:t>power</a:t>
            </a:r>
          </a:p>
          <a:p>
            <a:pPr>
              <a:spcAft>
                <a:spcPts val="600"/>
              </a:spcAft>
            </a:pPr>
            <a:r>
              <a:rPr lang="en-US" sz="3000" dirty="0" smtClean="0"/>
              <a:t>Btu </a:t>
            </a:r>
            <a:r>
              <a:rPr lang="en-US" sz="3000" dirty="0"/>
              <a:t>Content: </a:t>
            </a:r>
            <a:r>
              <a:rPr lang="en-US" sz="3000" dirty="0" smtClean="0"/>
              <a:t>9,500</a:t>
            </a:r>
          </a:p>
          <a:p>
            <a:pPr>
              <a:spcAft>
                <a:spcPts val="600"/>
              </a:spcAft>
            </a:pPr>
            <a:r>
              <a:rPr lang="en-US" sz="3000" dirty="0" smtClean="0"/>
              <a:t>Costs: 5.9 </a:t>
            </a:r>
            <a:r>
              <a:rPr lang="en-US" sz="3000" dirty="0"/>
              <a:t>- 9 cents per </a:t>
            </a:r>
            <a:r>
              <a:rPr lang="en-US" sz="3000" dirty="0" smtClean="0"/>
              <a:t>kWh</a:t>
            </a:r>
            <a:r>
              <a:rPr lang="en-US" sz="3000" baseline="30000" dirty="0" smtClean="0"/>
              <a:t>+</a:t>
            </a:r>
          </a:p>
          <a:p>
            <a:pPr>
              <a:spcAft>
                <a:spcPts val="600"/>
              </a:spcAft>
              <a:buFontTx/>
              <a:buNone/>
            </a:pPr>
            <a:endParaRPr lang="en-US" sz="1000" b="1" u="sng" dirty="0" smtClean="0"/>
          </a:p>
          <a:p>
            <a:pPr>
              <a:spcAft>
                <a:spcPts val="600"/>
              </a:spcAft>
              <a:buFontTx/>
              <a:buNone/>
            </a:pPr>
            <a:r>
              <a:rPr lang="en-US" b="1" u="sng" dirty="0" smtClean="0"/>
              <a:t>Current Projects:</a:t>
            </a:r>
          </a:p>
          <a:p>
            <a:pPr>
              <a:spcAft>
                <a:spcPts val="600"/>
              </a:spcAft>
            </a:pPr>
            <a:r>
              <a:rPr lang="en-US" sz="3000" dirty="0" smtClean="0"/>
              <a:t>Ten LFG projects are online in SC – more planned</a:t>
            </a:r>
            <a:r>
              <a:rPr lang="en-US" sz="3000" baseline="30000" dirty="0" smtClean="0"/>
              <a:t>*</a:t>
            </a:r>
          </a:p>
          <a:p>
            <a:pPr>
              <a:spcAft>
                <a:spcPts val="600"/>
              </a:spcAft>
            </a:pPr>
            <a:r>
              <a:rPr lang="en-US" sz="3000" dirty="0" smtClean="0"/>
              <a:t>Almost 70% of BMW’s paint shop energy consumption is generated from LFG</a:t>
            </a:r>
            <a:r>
              <a:rPr lang="en-US" sz="3000" baseline="30000" dirty="0" smtClean="0"/>
              <a:t>*</a:t>
            </a:r>
          </a:p>
          <a:p>
            <a:pPr lvl="1">
              <a:spcAft>
                <a:spcPts val="1000"/>
              </a:spcAft>
            </a:pPr>
            <a:endParaRPr lang="en-US" baseline="30000" dirty="0"/>
          </a:p>
          <a:p>
            <a:pPr>
              <a:spcAft>
                <a:spcPts val="1000"/>
              </a:spcAft>
            </a:pPr>
            <a:endParaRPr lang="en-US" sz="2800" baseline="30000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  <a:noFill/>
          <a:ln/>
        </p:spPr>
        <p:txBody>
          <a:bodyPr/>
          <a:lstStyle/>
          <a:p>
            <a:r>
              <a:rPr lang="en-US" dirty="0"/>
              <a:t>Landfill </a:t>
            </a:r>
            <a:r>
              <a:rPr lang="en-US" dirty="0" smtClean="0"/>
              <a:t>Gas (LFG)</a:t>
            </a:r>
            <a:endParaRPr lang="en-US" dirty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6200" y="6611779"/>
            <a:ext cx="8991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100" baseline="30000" dirty="0" smtClean="0">
                <a:latin typeface="Garamond" pitchFamily="18" charset="0"/>
              </a:rPr>
              <a:t>+</a:t>
            </a:r>
            <a:r>
              <a:rPr lang="en-US" sz="1100" dirty="0" smtClean="0">
                <a:latin typeface="Garamond" pitchFamily="18" charset="0"/>
              </a:rPr>
              <a:t> Source: </a:t>
            </a:r>
            <a:r>
              <a:rPr lang="en-US" sz="1100" b="1" dirty="0" smtClean="0">
                <a:latin typeface="Garamond" pitchFamily="18" charset="0"/>
              </a:rPr>
              <a:t>La Capra study </a:t>
            </a:r>
            <a:r>
              <a:rPr lang="en-US" sz="1100" dirty="0" smtClean="0">
                <a:latin typeface="Garamond" pitchFamily="18" charset="0"/>
              </a:rPr>
              <a:t>(</a:t>
            </a:r>
            <a:r>
              <a:rPr lang="en-US" sz="1100" dirty="0">
                <a:latin typeface="Garamond" pitchFamily="18" charset="0"/>
              </a:rPr>
              <a:t>2007 </a:t>
            </a:r>
            <a:r>
              <a:rPr lang="en-US" sz="1100" dirty="0" smtClean="0">
                <a:latin typeface="Garamond" pitchFamily="18" charset="0"/>
              </a:rPr>
              <a:t>data)     </a:t>
            </a:r>
            <a:r>
              <a:rPr lang="en-US" sz="1100" dirty="0" smtClean="0">
                <a:latin typeface="Garamond" pitchFamily="18" charset="0"/>
                <a:hlinkClick r:id="rId3"/>
              </a:rPr>
              <a:t>http://www.energy.sc.gov/publications/Renewables%20Potential%20Final%20Report%20-09-12-2007-B.ppt</a:t>
            </a:r>
            <a:r>
              <a:rPr lang="en-US" sz="1100" dirty="0" smtClean="0">
                <a:latin typeface="Garamond" pitchFamily="18" charset="0"/>
              </a:rPr>
              <a:t> </a:t>
            </a:r>
            <a:endParaRPr lang="en-US" sz="1100" dirty="0">
              <a:latin typeface="Garamond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6400800"/>
            <a:ext cx="8991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100" baseline="30000" dirty="0" smtClean="0">
                <a:latin typeface="Garamond" pitchFamily="18" charset="0"/>
              </a:rPr>
              <a:t>*</a:t>
            </a:r>
            <a:r>
              <a:rPr lang="en-US" sz="1100" dirty="0" smtClean="0">
                <a:latin typeface="Garamond" pitchFamily="18" charset="0"/>
              </a:rPr>
              <a:t> Source: </a:t>
            </a:r>
            <a:r>
              <a:rPr lang="en-US" sz="1100" b="1" dirty="0" smtClean="0">
                <a:latin typeface="Garamond" pitchFamily="18" charset="0"/>
              </a:rPr>
              <a:t>U.S. Environmental Protection Agency </a:t>
            </a:r>
            <a:r>
              <a:rPr lang="en-US" sz="1100" dirty="0" smtClean="0">
                <a:latin typeface="Garamond" pitchFamily="18" charset="0"/>
              </a:rPr>
              <a:t>(2009)      </a:t>
            </a:r>
            <a:r>
              <a:rPr lang="en-US" sz="1100" dirty="0" smtClean="0">
                <a:latin typeface="Garamond" pitchFamily="18" charset="0"/>
                <a:hlinkClick r:id="rId4"/>
              </a:rPr>
              <a:t>http://www.epa.gov/landfill/proj/prof/profile/bmwmanufacturinglandfillg.htm</a:t>
            </a:r>
            <a:r>
              <a:rPr lang="en-US" sz="1100" dirty="0" smtClean="0">
                <a:latin typeface="Garamond" pitchFamily="18" charset="0"/>
              </a:rPr>
              <a:t> </a:t>
            </a:r>
            <a:endParaRPr lang="en-US" sz="11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E2D6-E00E-472E-8FAB-0E0BD7FFC252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Why Renewable Resources?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Demand for electricity continues to increase</a:t>
            </a:r>
          </a:p>
          <a:p>
            <a:pPr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dirty="0"/>
              <a:t>Fossil fuel-fired plants are responsible for: </a:t>
            </a:r>
            <a:r>
              <a:rPr lang="en-US" sz="2500" baseline="50000" dirty="0"/>
              <a:t>+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67% of nation’s sulfur dioxide emissions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23% of nitrogen oxide emissions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40% of man-made carbon dioxide emissions</a:t>
            </a:r>
          </a:p>
          <a:p>
            <a:pPr lvl="1"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dirty="0" smtClean="0"/>
              <a:t>Technology </a:t>
            </a:r>
            <a:r>
              <a:rPr lang="en-US" dirty="0"/>
              <a:t>is making fossil fuels cleaner but there is demand for lower emissions </a:t>
            </a:r>
          </a:p>
          <a:p>
            <a:pPr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dirty="0"/>
              <a:t>Fossil fuel supplies are depleted faster than they can be generated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76200" y="6596390"/>
            <a:ext cx="9067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100" baseline="30000" dirty="0" smtClean="0">
                <a:latin typeface="Garamond" pitchFamily="18" charset="0"/>
              </a:rPr>
              <a:t>+</a:t>
            </a:r>
            <a:r>
              <a:rPr lang="en-US" sz="1100" dirty="0" smtClean="0">
                <a:latin typeface="Garamond" pitchFamily="18" charset="0"/>
              </a:rPr>
              <a:t>Source: </a:t>
            </a:r>
            <a:r>
              <a:rPr lang="en-US" sz="1100" b="1" dirty="0" smtClean="0">
                <a:latin typeface="Garamond" pitchFamily="18" charset="0"/>
              </a:rPr>
              <a:t>U.S. </a:t>
            </a:r>
            <a:r>
              <a:rPr lang="en-US" sz="1100" b="1" dirty="0">
                <a:latin typeface="Garamond" pitchFamily="18" charset="0"/>
              </a:rPr>
              <a:t>Environmental Protection </a:t>
            </a:r>
            <a:r>
              <a:rPr lang="en-US" sz="1100" b="1" dirty="0" smtClean="0">
                <a:latin typeface="Garamond" pitchFamily="18" charset="0"/>
              </a:rPr>
              <a:t>Agency </a:t>
            </a:r>
            <a:r>
              <a:rPr lang="en-US" sz="1100" dirty="0" smtClean="0">
                <a:latin typeface="Garamond" pitchFamily="18" charset="0"/>
              </a:rPr>
              <a:t>(2007) 	 </a:t>
            </a:r>
            <a:r>
              <a:rPr lang="en-US" sz="1100" dirty="0" smtClean="0">
                <a:latin typeface="Garamond" pitchFamily="18" charset="0"/>
                <a:hlinkClick r:id="rId2"/>
              </a:rPr>
              <a:t>http://www.epa.gov/cleanenergy/energy-and-you/affect/air-emissions.html</a:t>
            </a:r>
            <a:r>
              <a:rPr lang="en-US" sz="1100" dirty="0" smtClean="0">
                <a:latin typeface="Garamond" pitchFamily="18" charset="0"/>
              </a:rPr>
              <a:t> </a:t>
            </a:r>
            <a:endParaRPr lang="en-US" sz="11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200" dirty="0" smtClean="0"/>
              <a:t>Existing and Potential Landfill </a:t>
            </a:r>
            <a:r>
              <a:rPr lang="en-US" sz="4200" dirty="0"/>
              <a:t>Gas to Energy Sites</a:t>
            </a:r>
          </a:p>
        </p:txBody>
      </p:sp>
      <p:pic>
        <p:nvPicPr>
          <p:cNvPr id="207887" name="Picture 15" descr="stout45v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</a:blip>
          <a:srcRect t="4881" b="3119"/>
          <a:stretch>
            <a:fillRect/>
          </a:stretch>
        </p:blipFill>
        <p:spPr bwMode="auto">
          <a:xfrm>
            <a:off x="1447800" y="1444625"/>
            <a:ext cx="6591300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16740" name="Text Box 9"/>
          <p:cNvSpPr txBox="1">
            <a:spLocks noChangeArrowheads="1"/>
          </p:cNvSpPr>
          <p:nvPr/>
        </p:nvSpPr>
        <p:spPr bwMode="auto">
          <a:xfrm>
            <a:off x="3060700" y="161925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>
              <a:spcBef>
                <a:spcPct val="50000"/>
              </a:spcBef>
              <a:buClr>
                <a:srgbClr val="800080"/>
              </a:buClr>
              <a:buSzPct val="120000"/>
              <a:buFont typeface="Wingdings" pitchFamily="2" charset="2"/>
              <a:buChar char="§"/>
            </a:pPr>
            <a:r>
              <a:rPr lang="en-US" sz="1400">
                <a:solidFill>
                  <a:srgbClr val="800080"/>
                </a:solidFill>
                <a:latin typeface="Impact" pitchFamily="34" charset="0"/>
              </a:rPr>
              <a:t>1</a:t>
            </a:r>
          </a:p>
        </p:txBody>
      </p:sp>
      <p:sp>
        <p:nvSpPr>
          <p:cNvPr id="116741" name="Text Box 22"/>
          <p:cNvSpPr txBox="1">
            <a:spLocks noChangeArrowheads="1"/>
          </p:cNvSpPr>
          <p:nvPr/>
        </p:nvSpPr>
        <p:spPr bwMode="auto">
          <a:xfrm>
            <a:off x="5386388" y="2743200"/>
            <a:ext cx="255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>
              <a:spcBef>
                <a:spcPct val="50000"/>
              </a:spcBef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en-US" sz="1400" b="1">
                <a:solidFill>
                  <a:srgbClr val="FF0000"/>
                </a:solidFill>
                <a:latin typeface="Lucida Fax" pitchFamily="18" charset="0"/>
              </a:rPr>
              <a:t>Lee</a:t>
            </a:r>
          </a:p>
        </p:txBody>
      </p:sp>
      <p:sp>
        <p:nvSpPr>
          <p:cNvPr id="116742" name="Text Box 23"/>
          <p:cNvSpPr txBox="1">
            <a:spLocks noChangeArrowheads="1"/>
          </p:cNvSpPr>
          <p:nvPr/>
        </p:nvSpPr>
        <p:spPr bwMode="auto">
          <a:xfrm>
            <a:off x="7005638" y="3248025"/>
            <a:ext cx="255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>
              <a:spcBef>
                <a:spcPct val="50000"/>
              </a:spcBef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en-US" sz="1400" b="1">
                <a:solidFill>
                  <a:srgbClr val="FF0000"/>
                </a:solidFill>
                <a:latin typeface="Lucida Fax" pitchFamily="18" charset="0"/>
              </a:rPr>
              <a:t>Horry</a:t>
            </a:r>
          </a:p>
        </p:txBody>
      </p:sp>
      <p:sp>
        <p:nvSpPr>
          <p:cNvPr id="116743" name="Text Box 27"/>
          <p:cNvSpPr txBox="1">
            <a:spLocks noChangeArrowheads="1"/>
          </p:cNvSpPr>
          <p:nvPr/>
        </p:nvSpPr>
        <p:spPr bwMode="auto">
          <a:xfrm>
            <a:off x="4605338" y="2924175"/>
            <a:ext cx="255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>
              <a:spcBef>
                <a:spcPct val="50000"/>
              </a:spcBef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en-US" sz="1400" b="1" dirty="0">
                <a:solidFill>
                  <a:srgbClr val="FF0000"/>
                </a:solidFill>
                <a:latin typeface="Lucida Fax" pitchFamily="18" charset="0"/>
              </a:rPr>
              <a:t>Richland</a:t>
            </a:r>
          </a:p>
        </p:txBody>
      </p:sp>
      <p:sp>
        <p:nvSpPr>
          <p:cNvPr id="116744" name="Text Box 28"/>
          <p:cNvSpPr txBox="1">
            <a:spLocks noChangeArrowheads="1"/>
          </p:cNvSpPr>
          <p:nvPr/>
        </p:nvSpPr>
        <p:spPr bwMode="auto">
          <a:xfrm>
            <a:off x="3233738" y="1676400"/>
            <a:ext cx="255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>
              <a:spcBef>
                <a:spcPct val="50000"/>
              </a:spcBef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en-US" sz="1400" b="1" dirty="0">
                <a:solidFill>
                  <a:srgbClr val="FF0000"/>
                </a:solidFill>
                <a:latin typeface="Lucida Fax" pitchFamily="18" charset="0"/>
              </a:rPr>
              <a:t>Palmetto (BMW)</a:t>
            </a:r>
          </a:p>
        </p:txBody>
      </p:sp>
      <p:sp>
        <p:nvSpPr>
          <p:cNvPr id="116745" name="Text Box 44"/>
          <p:cNvSpPr txBox="1">
            <a:spLocks noChangeArrowheads="1"/>
          </p:cNvSpPr>
          <p:nvPr/>
        </p:nvSpPr>
        <p:spPr bwMode="auto">
          <a:xfrm>
            <a:off x="171450" y="2764066"/>
            <a:ext cx="3116263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800080"/>
              </a:buClr>
              <a:buFontTx/>
              <a:buAutoNum type="arabicPeriod"/>
            </a:pPr>
            <a:r>
              <a:rPr lang="en-US" sz="1400" dirty="0">
                <a:solidFill>
                  <a:srgbClr val="333399"/>
                </a:solidFill>
                <a:latin typeface="Tahoma" pitchFamily="34" charset="0"/>
              </a:rPr>
              <a:t>Wellford</a:t>
            </a:r>
          </a:p>
          <a:p>
            <a:pPr marL="342900" indent="-342900">
              <a:spcBef>
                <a:spcPct val="50000"/>
              </a:spcBef>
              <a:buClr>
                <a:srgbClr val="800080"/>
              </a:buClr>
              <a:buFontTx/>
              <a:buAutoNum type="arabicPeriod"/>
            </a:pPr>
            <a:r>
              <a:rPr lang="en-US" sz="1400" dirty="0" smtClean="0">
                <a:solidFill>
                  <a:srgbClr val="333399"/>
                </a:solidFill>
                <a:latin typeface="Tahoma" pitchFamily="34" charset="0"/>
              </a:rPr>
              <a:t>Union </a:t>
            </a:r>
            <a:r>
              <a:rPr lang="en-US" sz="1400" dirty="0">
                <a:solidFill>
                  <a:srgbClr val="333399"/>
                </a:solidFill>
                <a:latin typeface="Tahoma" pitchFamily="34" charset="0"/>
              </a:rPr>
              <a:t>County Regional</a:t>
            </a:r>
          </a:p>
          <a:p>
            <a:pPr marL="342900" indent="-342900">
              <a:spcBef>
                <a:spcPct val="50000"/>
              </a:spcBef>
              <a:buClr>
                <a:srgbClr val="800080"/>
              </a:buClr>
              <a:buFontTx/>
              <a:buAutoNum type="arabicPeriod"/>
            </a:pPr>
            <a:r>
              <a:rPr lang="en-US" sz="1400" dirty="0" smtClean="0">
                <a:solidFill>
                  <a:srgbClr val="333399"/>
                </a:solidFill>
                <a:latin typeface="Tahoma" pitchFamily="34" charset="0"/>
              </a:rPr>
              <a:t>Northeast </a:t>
            </a:r>
            <a:r>
              <a:rPr lang="en-US" sz="1400" dirty="0">
                <a:solidFill>
                  <a:srgbClr val="333399"/>
                </a:solidFill>
                <a:latin typeface="Tahoma" pitchFamily="34" charset="0"/>
              </a:rPr>
              <a:t>Landfill</a:t>
            </a:r>
          </a:p>
          <a:p>
            <a:pPr marL="342900" indent="-342900">
              <a:spcBef>
                <a:spcPct val="50000"/>
              </a:spcBef>
              <a:buClr>
                <a:srgbClr val="800080"/>
              </a:buClr>
              <a:buFontTx/>
              <a:buAutoNum type="arabicPeriod"/>
            </a:pPr>
            <a:r>
              <a:rPr lang="en-US" sz="1400" dirty="0">
                <a:solidFill>
                  <a:srgbClr val="333399"/>
                </a:solidFill>
                <a:latin typeface="Tahoma" pitchFamily="34" charset="0"/>
              </a:rPr>
              <a:t>Georgetown County</a:t>
            </a:r>
          </a:p>
          <a:p>
            <a:pPr marL="342900" indent="-342900">
              <a:spcBef>
                <a:spcPct val="50000"/>
              </a:spcBef>
              <a:buClr>
                <a:srgbClr val="800080"/>
              </a:buClr>
              <a:buFontTx/>
              <a:buAutoNum type="arabicPeriod"/>
            </a:pPr>
            <a:r>
              <a:rPr lang="en-US" sz="1400" dirty="0">
                <a:solidFill>
                  <a:srgbClr val="333399"/>
                </a:solidFill>
                <a:latin typeface="Tahoma" pitchFamily="34" charset="0"/>
              </a:rPr>
              <a:t>Oakridge*</a:t>
            </a:r>
          </a:p>
          <a:p>
            <a:pPr marL="342900" indent="-342900">
              <a:spcBef>
                <a:spcPct val="50000"/>
              </a:spcBef>
              <a:buClr>
                <a:srgbClr val="800080"/>
              </a:buClr>
              <a:buFontTx/>
              <a:buAutoNum type="arabicPeriod"/>
            </a:pPr>
            <a:r>
              <a:rPr lang="en-US" sz="1400" dirty="0">
                <a:solidFill>
                  <a:srgbClr val="333399"/>
                </a:solidFill>
                <a:latin typeface="Tahoma" pitchFamily="34" charset="0"/>
              </a:rPr>
              <a:t>Berkeley County*</a:t>
            </a:r>
          </a:p>
          <a:p>
            <a:pPr marL="342900" indent="-342900">
              <a:spcBef>
                <a:spcPct val="50000"/>
              </a:spcBef>
              <a:buClr>
                <a:srgbClr val="800080"/>
              </a:buClr>
              <a:buFontTx/>
              <a:buAutoNum type="arabicPeriod"/>
            </a:pPr>
            <a:r>
              <a:rPr lang="en-US" sz="1400" dirty="0">
                <a:solidFill>
                  <a:srgbClr val="333399"/>
                </a:solidFill>
                <a:latin typeface="Tahoma" pitchFamily="34" charset="0"/>
              </a:rPr>
              <a:t>Bees Ferry Road</a:t>
            </a:r>
          </a:p>
          <a:p>
            <a:pPr marL="342900" indent="-342900">
              <a:spcBef>
                <a:spcPct val="50000"/>
              </a:spcBef>
              <a:buClr>
                <a:srgbClr val="800080"/>
              </a:buClr>
              <a:buFontTx/>
              <a:buAutoNum type="arabicPeriod"/>
            </a:pPr>
            <a:r>
              <a:rPr lang="en-US" sz="1400" dirty="0">
                <a:solidFill>
                  <a:srgbClr val="333399"/>
                </a:solidFill>
                <a:latin typeface="Tahoma" pitchFamily="34" charset="0"/>
              </a:rPr>
              <a:t>Hickory Hill*</a:t>
            </a:r>
          </a:p>
        </p:txBody>
      </p:sp>
      <p:sp>
        <p:nvSpPr>
          <p:cNvPr id="116747" name="Text Box 46"/>
          <p:cNvSpPr txBox="1">
            <a:spLocks noChangeArrowheads="1"/>
          </p:cNvSpPr>
          <p:nvPr/>
        </p:nvSpPr>
        <p:spPr bwMode="auto">
          <a:xfrm>
            <a:off x="3505200" y="222885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>
              <a:spcBef>
                <a:spcPct val="50000"/>
              </a:spcBef>
              <a:buClr>
                <a:srgbClr val="800080"/>
              </a:buClr>
              <a:buSzPct val="120000"/>
              <a:buFont typeface="Wingdings" pitchFamily="2" charset="2"/>
              <a:buChar char="§"/>
            </a:pPr>
            <a:r>
              <a:rPr lang="en-US" sz="1400" dirty="0">
                <a:solidFill>
                  <a:srgbClr val="800080"/>
                </a:solidFill>
                <a:latin typeface="Impact" pitchFamily="34" charset="0"/>
              </a:rPr>
              <a:t>2</a:t>
            </a:r>
          </a:p>
        </p:txBody>
      </p:sp>
      <p:sp>
        <p:nvSpPr>
          <p:cNvPr id="116749" name="Text Box 48"/>
          <p:cNvSpPr txBox="1">
            <a:spLocks noChangeArrowheads="1"/>
          </p:cNvSpPr>
          <p:nvPr/>
        </p:nvSpPr>
        <p:spPr bwMode="auto">
          <a:xfrm>
            <a:off x="4862513" y="3095625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>
              <a:spcBef>
                <a:spcPct val="50000"/>
              </a:spcBef>
              <a:buClr>
                <a:srgbClr val="800080"/>
              </a:buClr>
              <a:buSzPct val="120000"/>
              <a:buFont typeface="Wingdings" pitchFamily="2" charset="2"/>
              <a:buChar char="§"/>
            </a:pPr>
            <a:r>
              <a:rPr lang="en-US" sz="1400" dirty="0">
                <a:solidFill>
                  <a:srgbClr val="800080"/>
                </a:solidFill>
                <a:latin typeface="Impact" pitchFamily="34" charset="0"/>
              </a:rPr>
              <a:t>3</a:t>
            </a:r>
          </a:p>
        </p:txBody>
      </p:sp>
      <p:sp>
        <p:nvSpPr>
          <p:cNvPr id="116750" name="Text Box 49"/>
          <p:cNvSpPr txBox="1">
            <a:spLocks noChangeArrowheads="1"/>
          </p:cNvSpPr>
          <p:nvPr/>
        </p:nvSpPr>
        <p:spPr bwMode="auto">
          <a:xfrm>
            <a:off x="6565900" y="38862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>
              <a:spcBef>
                <a:spcPct val="50000"/>
              </a:spcBef>
              <a:buClr>
                <a:srgbClr val="800080"/>
              </a:buClr>
              <a:buSzPct val="120000"/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800080"/>
                </a:solidFill>
                <a:latin typeface="Impact" pitchFamily="34" charset="0"/>
              </a:rPr>
              <a:t>4</a:t>
            </a:r>
            <a:endParaRPr lang="en-US" sz="1400" dirty="0">
              <a:solidFill>
                <a:srgbClr val="800080"/>
              </a:solidFill>
              <a:latin typeface="Impact" pitchFamily="34" charset="0"/>
            </a:endParaRPr>
          </a:p>
        </p:txBody>
      </p:sp>
      <p:sp>
        <p:nvSpPr>
          <p:cNvPr id="116751" name="Text Box 51"/>
          <p:cNvSpPr txBox="1">
            <a:spLocks noChangeArrowheads="1"/>
          </p:cNvSpPr>
          <p:nvPr/>
        </p:nvSpPr>
        <p:spPr bwMode="auto">
          <a:xfrm>
            <a:off x="5213350" y="4429125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>
              <a:spcBef>
                <a:spcPct val="50000"/>
              </a:spcBef>
              <a:buClr>
                <a:srgbClr val="800080"/>
              </a:buClr>
              <a:buSzPct val="120000"/>
              <a:buFont typeface="Wingdings" pitchFamily="2" charset="2"/>
              <a:buChar char="§"/>
            </a:pPr>
            <a:r>
              <a:rPr lang="en-US" sz="1400" dirty="0">
                <a:solidFill>
                  <a:srgbClr val="800080"/>
                </a:solidFill>
                <a:latin typeface="Impact" pitchFamily="34" charset="0"/>
              </a:rPr>
              <a:t>5</a:t>
            </a:r>
          </a:p>
        </p:txBody>
      </p:sp>
      <p:sp>
        <p:nvSpPr>
          <p:cNvPr id="116752" name="Text Box 52"/>
          <p:cNvSpPr txBox="1">
            <a:spLocks noChangeArrowheads="1"/>
          </p:cNvSpPr>
          <p:nvPr/>
        </p:nvSpPr>
        <p:spPr bwMode="auto">
          <a:xfrm>
            <a:off x="5689600" y="4467225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>
              <a:spcBef>
                <a:spcPct val="50000"/>
              </a:spcBef>
              <a:buClr>
                <a:srgbClr val="800080"/>
              </a:buClr>
              <a:buSzPct val="120000"/>
              <a:buFont typeface="Wingdings" pitchFamily="2" charset="2"/>
              <a:buChar char="§"/>
            </a:pPr>
            <a:r>
              <a:rPr lang="en-US" sz="1400" dirty="0">
                <a:solidFill>
                  <a:srgbClr val="800080"/>
                </a:solidFill>
                <a:latin typeface="Impact" pitchFamily="34" charset="0"/>
              </a:rPr>
              <a:t>6</a:t>
            </a:r>
          </a:p>
        </p:txBody>
      </p:sp>
      <p:sp>
        <p:nvSpPr>
          <p:cNvPr id="116753" name="Text Box 53"/>
          <p:cNvSpPr txBox="1">
            <a:spLocks noChangeArrowheads="1"/>
          </p:cNvSpPr>
          <p:nvPr/>
        </p:nvSpPr>
        <p:spPr bwMode="auto">
          <a:xfrm>
            <a:off x="5243513" y="4943475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>
              <a:spcBef>
                <a:spcPct val="50000"/>
              </a:spcBef>
              <a:buClr>
                <a:srgbClr val="800080"/>
              </a:buClr>
              <a:buSzPct val="120000"/>
              <a:buFont typeface="Wingdings" pitchFamily="2" charset="2"/>
              <a:buChar char="§"/>
            </a:pPr>
            <a:r>
              <a:rPr lang="en-US" sz="1400" dirty="0">
                <a:solidFill>
                  <a:srgbClr val="800080"/>
                </a:solidFill>
                <a:latin typeface="Impact" pitchFamily="34" charset="0"/>
              </a:rPr>
              <a:t>7</a:t>
            </a:r>
          </a:p>
        </p:txBody>
      </p:sp>
      <p:sp>
        <p:nvSpPr>
          <p:cNvPr id="116754" name="Text Box 54"/>
          <p:cNvSpPr txBox="1">
            <a:spLocks noChangeArrowheads="1"/>
          </p:cNvSpPr>
          <p:nvPr/>
        </p:nvSpPr>
        <p:spPr bwMode="auto">
          <a:xfrm>
            <a:off x="4565650" y="550545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>
              <a:spcBef>
                <a:spcPct val="50000"/>
              </a:spcBef>
              <a:buClr>
                <a:srgbClr val="800080"/>
              </a:buClr>
              <a:buSzPct val="120000"/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800080"/>
                </a:solidFill>
                <a:latin typeface="Impact" pitchFamily="34" charset="0"/>
              </a:rPr>
              <a:t>8</a:t>
            </a:r>
            <a:endParaRPr lang="en-US" sz="1400" dirty="0">
              <a:solidFill>
                <a:srgbClr val="800080"/>
              </a:solidFill>
              <a:latin typeface="Impact" pitchFamily="34" charset="0"/>
            </a:endParaRPr>
          </a:p>
        </p:txBody>
      </p:sp>
      <p:sp>
        <p:nvSpPr>
          <p:cNvPr id="116755" name="Text Box 55"/>
          <p:cNvSpPr txBox="1">
            <a:spLocks noChangeArrowheads="1"/>
          </p:cNvSpPr>
          <p:nvPr/>
        </p:nvSpPr>
        <p:spPr bwMode="auto">
          <a:xfrm>
            <a:off x="6100763" y="1647825"/>
            <a:ext cx="255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>
              <a:spcBef>
                <a:spcPct val="50000"/>
              </a:spcBef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en-US" sz="1400" b="1">
                <a:solidFill>
                  <a:srgbClr val="FF0000"/>
                </a:solidFill>
                <a:latin typeface="Lucida Fax" pitchFamily="18" charset="0"/>
              </a:rPr>
              <a:t>Existing LGTE Projects</a:t>
            </a:r>
          </a:p>
        </p:txBody>
      </p:sp>
      <p:sp>
        <p:nvSpPr>
          <p:cNvPr id="116756" name="Rectangle 56"/>
          <p:cNvSpPr>
            <a:spLocks noChangeArrowheads="1"/>
          </p:cNvSpPr>
          <p:nvPr/>
        </p:nvSpPr>
        <p:spPr bwMode="auto">
          <a:xfrm>
            <a:off x="392113" y="5741988"/>
            <a:ext cx="2916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i="1">
                <a:latin typeface="Arial Narrow" pitchFamily="34" charset="0"/>
              </a:rPr>
              <a:t>* Under development or proposed for development</a:t>
            </a:r>
          </a:p>
        </p:txBody>
      </p:sp>
      <p:sp>
        <p:nvSpPr>
          <p:cNvPr id="116760" name="Text Box 109"/>
          <p:cNvSpPr txBox="1">
            <a:spLocks noChangeArrowheads="1"/>
          </p:cNvSpPr>
          <p:nvPr/>
        </p:nvSpPr>
        <p:spPr bwMode="auto">
          <a:xfrm>
            <a:off x="3176588" y="2819400"/>
            <a:ext cx="139541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9063" indent="-119063">
              <a:spcBef>
                <a:spcPct val="50000"/>
              </a:spcBef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FF0000"/>
                </a:solidFill>
                <a:latin typeface="Lucida Fax" pitchFamily="18" charset="0"/>
              </a:rPr>
              <a:t>Greenwood</a:t>
            </a:r>
          </a:p>
          <a:p>
            <a:pPr marL="119063" indent="-119063" algn="ctr">
              <a:spcBef>
                <a:spcPct val="50000"/>
              </a:spcBef>
              <a:buClr>
                <a:schemeClr val="folHlink"/>
              </a:buClr>
              <a:buSzPct val="120000"/>
            </a:pPr>
            <a:r>
              <a:rPr lang="en-US" sz="1400" b="1" dirty="0" smtClean="0">
                <a:solidFill>
                  <a:srgbClr val="FF0000"/>
                </a:solidFill>
                <a:latin typeface="Lucida Fax" pitchFamily="18" charset="0"/>
              </a:rPr>
              <a:t>	</a:t>
            </a:r>
            <a:r>
              <a:rPr lang="en-US" sz="1400" b="1" baseline="100000" dirty="0" smtClean="0">
                <a:solidFill>
                  <a:srgbClr val="FF0000"/>
                </a:solidFill>
                <a:latin typeface="Lucida Fax" pitchFamily="18" charset="0"/>
              </a:rPr>
              <a:t>(4/1/09)</a:t>
            </a:r>
            <a:endParaRPr lang="en-US" sz="1400" b="1" baseline="100000" dirty="0">
              <a:solidFill>
                <a:srgbClr val="FF0000"/>
              </a:solidFill>
              <a:latin typeface="Lucida Fax" pitchFamily="18" charset="0"/>
            </a:endParaRPr>
          </a:p>
        </p:txBody>
      </p:sp>
      <p:sp>
        <p:nvSpPr>
          <p:cNvPr id="116761" name="Text Box 110"/>
          <p:cNvSpPr txBox="1">
            <a:spLocks noChangeArrowheads="1"/>
          </p:cNvSpPr>
          <p:nvPr/>
        </p:nvSpPr>
        <p:spPr bwMode="auto">
          <a:xfrm>
            <a:off x="3543300" y="4191000"/>
            <a:ext cx="255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>
              <a:spcBef>
                <a:spcPct val="50000"/>
              </a:spcBef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en-US" sz="1400" b="1" dirty="0">
                <a:solidFill>
                  <a:srgbClr val="FF0000"/>
                </a:solidFill>
                <a:latin typeface="Lucida Fax" pitchFamily="18" charset="0"/>
              </a:rPr>
              <a:t>Three Rivers</a:t>
            </a:r>
          </a:p>
        </p:txBody>
      </p:sp>
      <p:sp>
        <p:nvSpPr>
          <p:cNvPr id="116763" name="Text Box 27"/>
          <p:cNvSpPr txBox="1">
            <a:spLocks noChangeArrowheads="1"/>
          </p:cNvSpPr>
          <p:nvPr/>
        </p:nvSpPr>
        <p:spPr bwMode="auto">
          <a:xfrm>
            <a:off x="8305800" y="62484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30</a:t>
            </a:r>
            <a:endParaRPr lang="en-US" sz="1400" dirty="0"/>
          </a:p>
        </p:txBody>
      </p:sp>
      <p:sp>
        <p:nvSpPr>
          <p:cNvPr id="27" name="Text Box 109"/>
          <p:cNvSpPr txBox="1">
            <a:spLocks noChangeArrowheads="1"/>
          </p:cNvSpPr>
          <p:nvPr/>
        </p:nvSpPr>
        <p:spPr bwMode="auto">
          <a:xfrm>
            <a:off x="3048000" y="1981200"/>
            <a:ext cx="255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>
              <a:spcBef>
                <a:spcPct val="50000"/>
              </a:spcBef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FF0000"/>
                </a:solidFill>
                <a:latin typeface="Lucida Fax" pitchFamily="18" charset="0"/>
              </a:rPr>
              <a:t>Enoree</a:t>
            </a:r>
            <a:endParaRPr lang="en-US" sz="1400" b="1" dirty="0">
              <a:solidFill>
                <a:srgbClr val="FF0000"/>
              </a:solidFill>
              <a:latin typeface="Lucida Fax" pitchFamily="18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76200" y="6579513"/>
            <a:ext cx="8991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100" dirty="0" smtClean="0">
                <a:latin typeface="Garamond" pitchFamily="18" charset="0"/>
              </a:rPr>
              <a:t>Source: </a:t>
            </a:r>
            <a:r>
              <a:rPr lang="en-US" sz="1100" b="1" dirty="0" smtClean="0">
                <a:latin typeface="Garamond" pitchFamily="18" charset="0"/>
              </a:rPr>
              <a:t>La Capra study </a:t>
            </a:r>
            <a:r>
              <a:rPr lang="en-US" sz="1100" dirty="0" smtClean="0">
                <a:latin typeface="Garamond" pitchFamily="18" charset="0"/>
              </a:rPr>
              <a:t>(</a:t>
            </a:r>
            <a:r>
              <a:rPr lang="en-US" sz="1100" dirty="0">
                <a:latin typeface="Garamond" pitchFamily="18" charset="0"/>
              </a:rPr>
              <a:t>2007 </a:t>
            </a:r>
            <a:r>
              <a:rPr lang="en-US" sz="1100" dirty="0" smtClean="0">
                <a:latin typeface="Garamond" pitchFamily="18" charset="0"/>
              </a:rPr>
              <a:t>data)      </a:t>
            </a:r>
            <a:r>
              <a:rPr lang="en-US" sz="1100" dirty="0" smtClean="0">
                <a:latin typeface="Garamond" pitchFamily="18" charset="0"/>
                <a:hlinkClick r:id="rId4"/>
              </a:rPr>
              <a:t>http://www.energy.sc.gov/publications/Renewables%20Potential%20Final%20Report%20-09-12-2007-B.ppt</a:t>
            </a:r>
            <a:r>
              <a:rPr lang="en-US" sz="1100" dirty="0" smtClean="0">
                <a:latin typeface="Garamond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1100" dirty="0">
              <a:latin typeface="Garamond" pitchFamily="18" charset="0"/>
            </a:endParaRPr>
          </a:p>
        </p:txBody>
      </p:sp>
      <p:sp>
        <p:nvSpPr>
          <p:cNvPr id="28" name="Text Box 109"/>
          <p:cNvSpPr txBox="1">
            <a:spLocks noChangeArrowheads="1"/>
          </p:cNvSpPr>
          <p:nvPr/>
        </p:nvSpPr>
        <p:spPr bwMode="auto">
          <a:xfrm rot="953410">
            <a:off x="2660213" y="2553434"/>
            <a:ext cx="255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>
              <a:spcBef>
                <a:spcPct val="50000"/>
              </a:spcBef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FF0000"/>
                </a:solidFill>
                <a:latin typeface="Lucida Fax" pitchFamily="18" charset="0"/>
              </a:rPr>
              <a:t>Anderson</a:t>
            </a:r>
            <a:endParaRPr lang="en-US" sz="1400" b="1" dirty="0">
              <a:solidFill>
                <a:srgbClr val="FF0000"/>
              </a:solidFill>
              <a:latin typeface="Lucida Fax" pitchFamily="18" charset="0"/>
            </a:endParaRPr>
          </a:p>
        </p:txBody>
      </p:sp>
      <p:sp>
        <p:nvSpPr>
          <p:cNvPr id="29" name="Text Box 110"/>
          <p:cNvSpPr txBox="1">
            <a:spLocks noChangeArrowheads="1"/>
          </p:cNvSpPr>
          <p:nvPr/>
        </p:nvSpPr>
        <p:spPr bwMode="auto">
          <a:xfrm>
            <a:off x="3429000" y="3886200"/>
            <a:ext cx="255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>
              <a:spcBef>
                <a:spcPct val="50000"/>
              </a:spcBef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FF0000"/>
                </a:solidFill>
                <a:latin typeface="Lucida Fax" pitchFamily="18" charset="0"/>
              </a:rPr>
              <a:t>Langley</a:t>
            </a:r>
            <a:endParaRPr lang="en-US" sz="1400" b="1" dirty="0">
              <a:solidFill>
                <a:srgbClr val="FF0000"/>
              </a:solidFill>
              <a:latin typeface="Lucida Fax" pitchFamily="18" charset="0"/>
            </a:endParaRP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76200" y="6383179"/>
            <a:ext cx="8991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100" dirty="0" smtClean="0">
                <a:latin typeface="+mj-lt"/>
              </a:rPr>
              <a:t>Source:  </a:t>
            </a:r>
            <a:r>
              <a:rPr lang="en-US" sz="1100" b="1" dirty="0" smtClean="0">
                <a:latin typeface="+mj-lt"/>
              </a:rPr>
              <a:t>U.S. Environmental Protection Agency </a:t>
            </a:r>
            <a:r>
              <a:rPr lang="en-US" sz="1100" dirty="0" smtClean="0">
                <a:latin typeface="+mj-lt"/>
              </a:rPr>
              <a:t>(2009 data)         </a:t>
            </a:r>
            <a:r>
              <a:rPr lang="en-US" sz="1100" dirty="0" smtClean="0">
                <a:latin typeface="+mj-lt"/>
                <a:hlinkClick r:id="rId5"/>
              </a:rPr>
              <a:t>http://www.epa.gov/lmop/proj/index.htm</a:t>
            </a:r>
            <a:endParaRPr lang="en-US" sz="11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8915400" cy="1143000"/>
          </a:xfrm>
          <a:noFill/>
          <a:ln/>
        </p:spPr>
        <p:txBody>
          <a:bodyPr/>
          <a:lstStyle/>
          <a:p>
            <a:r>
              <a:rPr lang="en-US"/>
              <a:t>Biomass: Wood and Wood Waste</a:t>
            </a:r>
          </a:p>
        </p:txBody>
      </p:sp>
      <p:pic>
        <p:nvPicPr>
          <p:cNvPr id="83974" name="Picture 6" descr="Wood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81100" y="1371600"/>
            <a:ext cx="6743700" cy="4495800"/>
          </a:xfrm>
          <a:ln/>
        </p:spPr>
      </p:pic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76200" y="6049963"/>
            <a:ext cx="8991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>
                <a:latin typeface="Garamond" pitchFamily="18" charset="0"/>
              </a:rPr>
              <a:t>Burning wood and wood waste to create power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8305800" y="62484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31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B8C9-DAFA-4890-B49B-C7C1F52FBB01}" type="slidenum">
              <a:rPr lang="en-US"/>
              <a:pPr/>
              <a:t>32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/>
              <a:t>Wood and Wood Waste</a:t>
            </a:r>
            <a:r>
              <a:rPr lang="en-US" baseline="30000"/>
              <a:t>+</a:t>
            </a:r>
          </a:p>
        </p:txBody>
      </p:sp>
      <p:sp>
        <p:nvSpPr>
          <p:cNvPr id="798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562600"/>
          </a:xfrm>
          <a:noFill/>
          <a:ln/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dirty="0"/>
              <a:t>Wood waste, logging residue and commercial thinning can be used in: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Direct fire generation (Biomass burned to produce steam to drive turbine engine)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Co-Fired Generation (Biomass mixed with fossil fuels, such as coal, to generate power)</a:t>
            </a:r>
          </a:p>
          <a:p>
            <a:pPr>
              <a:spcBef>
                <a:spcPts val="500"/>
              </a:spcBef>
            </a:pPr>
            <a:endParaRPr lang="en-US" sz="1000" dirty="0"/>
          </a:p>
          <a:p>
            <a:pPr>
              <a:spcBef>
                <a:spcPts val="500"/>
              </a:spcBef>
            </a:pPr>
            <a:r>
              <a:rPr lang="en-US" dirty="0"/>
              <a:t>Emissions (CO</a:t>
            </a:r>
            <a:r>
              <a:rPr lang="en-US" baseline="-25000" dirty="0"/>
              <a:t>2</a:t>
            </a:r>
            <a:r>
              <a:rPr lang="en-US" dirty="0"/>
              <a:t>) exist but carbon footprint is reduced</a:t>
            </a:r>
          </a:p>
          <a:p>
            <a:pPr>
              <a:spcBef>
                <a:spcPts val="500"/>
              </a:spcBef>
            </a:pPr>
            <a:endParaRPr lang="en-US" sz="800" dirty="0"/>
          </a:p>
          <a:p>
            <a:pPr>
              <a:spcBef>
                <a:spcPts val="500"/>
              </a:spcBef>
            </a:pPr>
            <a:r>
              <a:rPr lang="en-US" dirty="0"/>
              <a:t>Reliability is </a:t>
            </a:r>
            <a:r>
              <a:rPr lang="en-US" dirty="0" smtClean="0"/>
              <a:t>greater </a:t>
            </a:r>
            <a:r>
              <a:rPr lang="en-US" dirty="0"/>
              <a:t>than solar or </a:t>
            </a:r>
            <a:r>
              <a:rPr lang="en-US" dirty="0" smtClean="0"/>
              <a:t>wind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Capacity Factor: 70% – 75%</a:t>
            </a:r>
            <a:endParaRPr lang="en-US" dirty="0"/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sz="800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6200" y="6579513"/>
            <a:ext cx="8991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100" baseline="30000" dirty="0" smtClean="0">
                <a:latin typeface="Garamond" pitchFamily="18" charset="0"/>
              </a:rPr>
              <a:t>+</a:t>
            </a:r>
            <a:r>
              <a:rPr lang="en-US" sz="1100" dirty="0" smtClean="0">
                <a:latin typeface="Garamond" pitchFamily="18" charset="0"/>
              </a:rPr>
              <a:t> Source: </a:t>
            </a:r>
            <a:r>
              <a:rPr lang="en-US" sz="1100" b="1" dirty="0" smtClean="0">
                <a:latin typeface="Garamond" pitchFamily="18" charset="0"/>
              </a:rPr>
              <a:t>La Capra study </a:t>
            </a:r>
            <a:r>
              <a:rPr lang="en-US" sz="1100" dirty="0" smtClean="0">
                <a:latin typeface="Garamond" pitchFamily="18" charset="0"/>
              </a:rPr>
              <a:t>(</a:t>
            </a:r>
            <a:r>
              <a:rPr lang="en-US" sz="1100" dirty="0">
                <a:latin typeface="Garamond" pitchFamily="18" charset="0"/>
              </a:rPr>
              <a:t>2007 </a:t>
            </a:r>
            <a:r>
              <a:rPr lang="en-US" sz="1100" dirty="0" smtClean="0">
                <a:latin typeface="Garamond" pitchFamily="18" charset="0"/>
              </a:rPr>
              <a:t>data)      </a:t>
            </a:r>
            <a:r>
              <a:rPr lang="en-US" sz="1100" dirty="0" smtClean="0">
                <a:latin typeface="Garamond" pitchFamily="18" charset="0"/>
                <a:hlinkClick r:id="rId2"/>
              </a:rPr>
              <a:t>http://www.energy.sc.gov/publications/Renewables%20Potential%20Final%20Report%20-09-12-2007-B.ppt</a:t>
            </a:r>
            <a:r>
              <a:rPr lang="en-US" sz="1100" dirty="0" smtClean="0">
                <a:latin typeface="Garamond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11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E9B3-B05F-4C49-8A09-23D5B82A216D}" type="slidenum">
              <a:rPr lang="en-US"/>
              <a:pPr/>
              <a:t>33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/>
              <a:t>Wood and Wood Waste</a:t>
            </a:r>
            <a:r>
              <a:rPr lang="en-US" baseline="30000"/>
              <a:t>+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696200" cy="48768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3800" b="1" u="sng" dirty="0"/>
              <a:t>Considerations:</a:t>
            </a:r>
          </a:p>
          <a:p>
            <a:pPr>
              <a:spcBef>
                <a:spcPct val="50000"/>
              </a:spcBef>
            </a:pPr>
            <a:r>
              <a:rPr lang="en-US" dirty="0"/>
              <a:t>Limited by the availability of fuel</a:t>
            </a:r>
          </a:p>
          <a:p>
            <a:pPr>
              <a:spcBef>
                <a:spcPct val="50000"/>
              </a:spcBef>
            </a:pPr>
            <a:r>
              <a:rPr lang="en-US" dirty="0"/>
              <a:t>Long-distance transportation </a:t>
            </a:r>
            <a:r>
              <a:rPr lang="en-US" dirty="0" smtClean="0"/>
              <a:t>not ideal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Btu content: 12,000</a:t>
            </a:r>
          </a:p>
          <a:p>
            <a:pPr>
              <a:spcBef>
                <a:spcPct val="50000"/>
              </a:spcBef>
            </a:pPr>
            <a:r>
              <a:rPr lang="en-US" dirty="0"/>
              <a:t>Costs are approximately 9 to 13.5 cents per </a:t>
            </a:r>
            <a:r>
              <a:rPr lang="en-US" dirty="0" smtClean="0"/>
              <a:t>kWh</a:t>
            </a: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6200" y="6579513"/>
            <a:ext cx="8991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100" baseline="30000" dirty="0" smtClean="0">
                <a:latin typeface="Garamond" pitchFamily="18" charset="0"/>
              </a:rPr>
              <a:t>+</a:t>
            </a:r>
            <a:r>
              <a:rPr lang="en-US" sz="1100" dirty="0" smtClean="0">
                <a:latin typeface="Garamond" pitchFamily="18" charset="0"/>
              </a:rPr>
              <a:t> Source: </a:t>
            </a:r>
            <a:r>
              <a:rPr lang="en-US" sz="1100" b="1" dirty="0" smtClean="0">
                <a:latin typeface="Garamond" pitchFamily="18" charset="0"/>
              </a:rPr>
              <a:t>La Capra study </a:t>
            </a:r>
            <a:r>
              <a:rPr lang="en-US" sz="1100" dirty="0" smtClean="0">
                <a:latin typeface="Garamond" pitchFamily="18" charset="0"/>
              </a:rPr>
              <a:t>(</a:t>
            </a:r>
            <a:r>
              <a:rPr lang="en-US" sz="1100" dirty="0">
                <a:latin typeface="Garamond" pitchFamily="18" charset="0"/>
              </a:rPr>
              <a:t>2007 </a:t>
            </a:r>
            <a:r>
              <a:rPr lang="en-US" sz="1100" dirty="0" smtClean="0">
                <a:latin typeface="Garamond" pitchFamily="18" charset="0"/>
              </a:rPr>
              <a:t>data)      </a:t>
            </a:r>
            <a:r>
              <a:rPr lang="en-US" sz="1100" dirty="0" smtClean="0">
                <a:latin typeface="Garamond" pitchFamily="18" charset="0"/>
                <a:hlinkClick r:id="rId2"/>
              </a:rPr>
              <a:t>http://www.energy.sc.gov/publications/Renewables%20Potential%20Final%20Report%20-09-12-2007-B.ppt</a:t>
            </a:r>
            <a:r>
              <a:rPr lang="en-US" sz="1100" dirty="0" smtClean="0">
                <a:latin typeface="Garamond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11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8915400" cy="1143000"/>
          </a:xfrm>
          <a:noFill/>
          <a:ln/>
        </p:spPr>
        <p:txBody>
          <a:bodyPr/>
          <a:lstStyle/>
          <a:p>
            <a:r>
              <a:rPr lang="en-US" sz="4100"/>
              <a:t>Biomass: Poultry Litter &amp; Swine Waste</a:t>
            </a:r>
          </a:p>
        </p:txBody>
      </p:sp>
      <p:pic>
        <p:nvPicPr>
          <p:cNvPr id="86022" name="Picture 6" descr="0701021353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17588" y="1600200"/>
            <a:ext cx="2944812" cy="4495800"/>
          </a:xfrm>
          <a:noFill/>
          <a:ln/>
        </p:spPr>
      </p:pic>
      <p:pic>
        <p:nvPicPr>
          <p:cNvPr id="86025" name="Picture 9" descr="pig_brain_inhalation_illne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600200"/>
            <a:ext cx="3719513" cy="4525963"/>
          </a:xfrm>
          <a:noFill/>
          <a:ln/>
        </p:spPr>
      </p:pic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8305800" y="62484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34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3AB3-AFB7-40B1-867E-32A9B1466743}" type="slidenum">
              <a:rPr lang="en-US"/>
              <a:pPr/>
              <a:t>35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/>
              <a:t>Poultry Litter &amp; Swine </a:t>
            </a:r>
            <a:r>
              <a:rPr lang="en-US" dirty="0" smtClean="0"/>
              <a:t>Waste</a:t>
            </a:r>
            <a:r>
              <a:rPr lang="en-US" sz="2000" b="0" baseline="100000" dirty="0" smtClean="0"/>
              <a:t>+</a:t>
            </a:r>
            <a:endParaRPr lang="en-US" sz="2000" b="0" baseline="100000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763000" cy="4648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400" b="1" u="sng" dirty="0"/>
              <a:t>Advantages:</a:t>
            </a:r>
            <a:endParaRPr lang="en-US" sz="3400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/>
              <a:t>Waste is combusted with no new carbon emissions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/>
              <a:t>Reliability is much greater than solar or </a:t>
            </a:r>
            <a:r>
              <a:rPr lang="en-US" dirty="0" smtClean="0"/>
              <a:t>wind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dirty="0" smtClean="0"/>
              <a:t>Capacity Factor: 70% – 85%</a:t>
            </a:r>
            <a:endParaRPr lang="en-US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/>
              <a:t>Assists farmers in eliminating waste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/>
              <a:t>Ash can be used as fertilizer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/>
              <a:t>Btu content: 12,000 – 14,000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0" y="1012825"/>
            <a:ext cx="9144000" cy="98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200" i="1" dirty="0">
                <a:latin typeface="Garamond" pitchFamily="18" charset="0"/>
              </a:rPr>
              <a:t>Historically used as fertilizer but there are concerns about groundwater contamination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6200" y="6579513"/>
            <a:ext cx="8991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100" baseline="30000" dirty="0" smtClean="0">
                <a:latin typeface="Garamond" pitchFamily="18" charset="0"/>
              </a:rPr>
              <a:t>+</a:t>
            </a:r>
            <a:r>
              <a:rPr lang="en-US" sz="1100" dirty="0" smtClean="0">
                <a:latin typeface="Garamond" pitchFamily="18" charset="0"/>
              </a:rPr>
              <a:t> Source: </a:t>
            </a:r>
            <a:r>
              <a:rPr lang="en-US" sz="1100" b="1" dirty="0" smtClean="0">
                <a:latin typeface="Garamond" pitchFamily="18" charset="0"/>
              </a:rPr>
              <a:t>La Capra study </a:t>
            </a:r>
            <a:r>
              <a:rPr lang="en-US" sz="1100" dirty="0" smtClean="0">
                <a:latin typeface="Garamond" pitchFamily="18" charset="0"/>
              </a:rPr>
              <a:t>(</a:t>
            </a:r>
            <a:r>
              <a:rPr lang="en-US" sz="1100" dirty="0">
                <a:latin typeface="Garamond" pitchFamily="18" charset="0"/>
              </a:rPr>
              <a:t>2007 </a:t>
            </a:r>
            <a:r>
              <a:rPr lang="en-US" sz="1100" dirty="0" smtClean="0">
                <a:latin typeface="Garamond" pitchFamily="18" charset="0"/>
              </a:rPr>
              <a:t>data)      </a:t>
            </a:r>
            <a:r>
              <a:rPr lang="en-US" sz="1100" dirty="0" smtClean="0">
                <a:latin typeface="Garamond" pitchFamily="18" charset="0"/>
                <a:hlinkClick r:id="rId2"/>
              </a:rPr>
              <a:t>http://www.energy.sc.gov/publications/Renewables%20Potential%20Final%20Report%20-09-12-2007-B.ppt</a:t>
            </a:r>
            <a:r>
              <a:rPr lang="en-US" sz="1100" dirty="0" smtClean="0">
                <a:latin typeface="Garamond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11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E6FC-3F3D-4806-9447-F08AC68D1E47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/>
              <a:t>Poultry Litter &amp; Swine Waste</a:t>
            </a:r>
            <a:r>
              <a:rPr lang="en-US" baseline="30000"/>
              <a:t>+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7630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sz="3800" b="1" u="sng" dirty="0"/>
              <a:t>Considerations:</a:t>
            </a:r>
          </a:p>
          <a:p>
            <a:pPr>
              <a:spcBef>
                <a:spcPct val="50000"/>
              </a:spcBef>
            </a:pPr>
            <a:r>
              <a:rPr lang="en-US" dirty="0"/>
              <a:t>Limited by the availability of fuel and cost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Poultry Litter is more prevalent in South Carolina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Swine Waste is limited and requires greater transportation</a:t>
            </a:r>
          </a:p>
          <a:p>
            <a:pPr lvl="1">
              <a:spcBef>
                <a:spcPct val="50000"/>
              </a:spcBef>
            </a:pPr>
            <a:endParaRPr lang="en-US" sz="600" dirty="0"/>
          </a:p>
          <a:p>
            <a:pPr>
              <a:spcBef>
                <a:spcPct val="50000"/>
              </a:spcBef>
            </a:pPr>
            <a:r>
              <a:rPr lang="en-US" dirty="0"/>
              <a:t>Most likely use is co-firing due to limited resources</a:t>
            </a:r>
          </a:p>
          <a:p>
            <a:pPr lvl="1">
              <a:spcBef>
                <a:spcPct val="50000"/>
              </a:spcBef>
            </a:pPr>
            <a:endParaRPr lang="en-US" sz="600" dirty="0"/>
          </a:p>
          <a:p>
            <a:pPr>
              <a:spcBef>
                <a:spcPct val="50000"/>
              </a:spcBef>
            </a:pPr>
            <a:r>
              <a:rPr lang="en-US" dirty="0"/>
              <a:t>Costs are approximately 9 to 13.5 cents per </a:t>
            </a:r>
            <a:r>
              <a:rPr lang="en-US" dirty="0" smtClean="0"/>
              <a:t>kWh</a:t>
            </a:r>
            <a:endParaRPr lang="en-US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6200" y="6579513"/>
            <a:ext cx="8991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100" baseline="30000" dirty="0" smtClean="0">
                <a:latin typeface="Garamond" pitchFamily="18" charset="0"/>
              </a:rPr>
              <a:t>+</a:t>
            </a:r>
            <a:r>
              <a:rPr lang="en-US" sz="1100" dirty="0" smtClean="0">
                <a:latin typeface="Garamond" pitchFamily="18" charset="0"/>
              </a:rPr>
              <a:t> Source: </a:t>
            </a:r>
            <a:r>
              <a:rPr lang="en-US" sz="1100" b="1" dirty="0" smtClean="0">
                <a:latin typeface="Garamond" pitchFamily="18" charset="0"/>
              </a:rPr>
              <a:t>La Capra study </a:t>
            </a:r>
            <a:r>
              <a:rPr lang="en-US" sz="1100" dirty="0" smtClean="0">
                <a:latin typeface="Garamond" pitchFamily="18" charset="0"/>
              </a:rPr>
              <a:t>(</a:t>
            </a:r>
            <a:r>
              <a:rPr lang="en-US" sz="1100" dirty="0">
                <a:latin typeface="Garamond" pitchFamily="18" charset="0"/>
              </a:rPr>
              <a:t>2007 </a:t>
            </a:r>
            <a:r>
              <a:rPr lang="en-US" sz="1100" dirty="0" smtClean="0">
                <a:latin typeface="Garamond" pitchFamily="18" charset="0"/>
              </a:rPr>
              <a:t>data)      </a:t>
            </a:r>
            <a:r>
              <a:rPr lang="en-US" sz="1100" dirty="0" smtClean="0">
                <a:latin typeface="Garamond" pitchFamily="18" charset="0"/>
                <a:hlinkClick r:id="rId2"/>
              </a:rPr>
              <a:t>http://www.energy.sc.gov/publications/Renewables%20Potential%20Final%20Report%20-09-12-2007-B.ppt</a:t>
            </a:r>
            <a:r>
              <a:rPr lang="en-US" sz="1100" dirty="0" smtClean="0">
                <a:latin typeface="Garamond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11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smtClean="0"/>
              <a:t>Geothermal Energy</a:t>
            </a:r>
          </a:p>
        </p:txBody>
      </p:sp>
      <p:sp>
        <p:nvSpPr>
          <p:cNvPr id="25603" name="Content Placeholder 3"/>
          <p:cNvSpPr>
            <a:spLocks noGrp="1"/>
          </p:cNvSpPr>
          <p:nvPr>
            <p:ph idx="1"/>
          </p:nvPr>
        </p:nvSpPr>
        <p:spPr>
          <a:xfrm>
            <a:off x="0" y="6294438"/>
            <a:ext cx="9144000" cy="48736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b="1" smtClean="0"/>
              <a:t>Converting the Earth’s heat into energy</a:t>
            </a:r>
          </a:p>
        </p:txBody>
      </p:sp>
      <p:sp>
        <p:nvSpPr>
          <p:cNvPr id="256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DB5936-6B70-46D3-8DFA-E6EFED7DF919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25605" name="Picture 4" descr="http://i7.photobucket.com/albums/y289/tecknopuppy/geothe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838200"/>
            <a:ext cx="35560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838200"/>
            <a:ext cx="69532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80E685-D915-484F-BFCB-97D3183CE631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33400" y="1524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latin typeface="Garamond" pitchFamily="18" charset="0"/>
              </a:rPr>
              <a:t>Geothermal Potential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Source: </a:t>
            </a:r>
            <a:r>
              <a:rPr lang="en-US" sz="1100" b="1" dirty="0" smtClean="0">
                <a:latin typeface="+mj-lt"/>
              </a:rPr>
              <a:t>U.S. Department of Energy </a:t>
            </a:r>
            <a:r>
              <a:rPr lang="en-US" sz="1100" dirty="0" smtClean="0">
                <a:latin typeface="+mj-lt"/>
              </a:rPr>
              <a:t>(2008)            </a:t>
            </a:r>
            <a:r>
              <a:rPr lang="en-US" sz="1100" dirty="0" smtClean="0">
                <a:latin typeface="+mj-lt"/>
                <a:hlinkClick r:id="rId4"/>
              </a:rPr>
              <a:t>http://www1.eere.energy.gov/tribalenergy/guide/geothermal_resources.html</a:t>
            </a:r>
            <a:r>
              <a:rPr lang="en-US" sz="1100" dirty="0" smtClean="0">
                <a:latin typeface="+mj-lt"/>
              </a:rPr>
              <a:t>   </a:t>
            </a:r>
            <a:endParaRPr lang="en-US" sz="1100" dirty="0"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953000" y="5257800"/>
            <a:ext cx="1447800" cy="769441"/>
            <a:chOff x="4953000" y="5463570"/>
            <a:chExt cx="1447800" cy="769441"/>
          </a:xfrm>
        </p:grpSpPr>
        <p:sp>
          <p:nvSpPr>
            <p:cNvPr id="8" name="TextBox 7"/>
            <p:cNvSpPr txBox="1"/>
            <p:nvPr/>
          </p:nvSpPr>
          <p:spPr>
            <a:xfrm>
              <a:off x="5029200" y="5463570"/>
              <a:ext cx="137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0" dirty="0" smtClean="0">
                <a:latin typeface="+mj-lt"/>
              </a:endParaRPr>
            </a:p>
            <a:p>
              <a:r>
                <a:rPr lang="en-US" sz="1200" dirty="0" smtClean="0">
                  <a:latin typeface="+mj-lt"/>
                </a:rPr>
                <a:t>Electric</a:t>
              </a:r>
            </a:p>
            <a:p>
              <a:endParaRPr lang="en-US" sz="300" dirty="0" smtClean="0">
                <a:latin typeface="+mj-lt"/>
              </a:endParaRPr>
            </a:p>
            <a:p>
              <a:r>
                <a:rPr lang="en-US" sz="1200" dirty="0" smtClean="0">
                  <a:latin typeface="+mj-lt"/>
                </a:rPr>
                <a:t>Direct Heat</a:t>
              </a:r>
            </a:p>
            <a:p>
              <a:endParaRPr lang="en-US" sz="300" dirty="0" smtClean="0">
                <a:latin typeface="+mj-lt"/>
              </a:endParaRPr>
            </a:p>
            <a:p>
              <a:r>
                <a:rPr lang="en-US" sz="1200" dirty="0" smtClean="0">
                  <a:latin typeface="+mj-lt"/>
                </a:rPr>
                <a:t>Geo. Heat Pumps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953000" y="5562600"/>
              <a:ext cx="76200" cy="76200"/>
            </a:xfrm>
            <a:prstGeom prst="rect">
              <a:avLst/>
            </a:prstGeom>
            <a:solidFill>
              <a:srgbClr val="3B1858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953000" y="5791200"/>
              <a:ext cx="76200" cy="76200"/>
            </a:xfrm>
            <a:prstGeom prst="rect">
              <a:avLst/>
            </a:prstGeom>
            <a:solidFill>
              <a:srgbClr val="9778E4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953000" y="6019800"/>
              <a:ext cx="76200" cy="76200"/>
            </a:xfrm>
            <a:prstGeom prst="rect">
              <a:avLst/>
            </a:prstGeom>
            <a:solidFill>
              <a:srgbClr val="C3BFFD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dirty="0" smtClean="0"/>
              <a:t>Hydroelectric Energy</a:t>
            </a:r>
          </a:p>
        </p:txBody>
      </p:sp>
      <p:sp>
        <p:nvSpPr>
          <p:cNvPr id="25603" name="Content Placeholder 3"/>
          <p:cNvSpPr>
            <a:spLocks noGrp="1"/>
          </p:cNvSpPr>
          <p:nvPr>
            <p:ph idx="1"/>
          </p:nvPr>
        </p:nvSpPr>
        <p:spPr>
          <a:xfrm>
            <a:off x="0" y="6294438"/>
            <a:ext cx="9144000" cy="48736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b="1" dirty="0" smtClean="0"/>
              <a:t>Converting the movement of the Earth’s water into energy</a:t>
            </a:r>
          </a:p>
        </p:txBody>
      </p:sp>
      <p:sp>
        <p:nvSpPr>
          <p:cNvPr id="256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DB5936-6B70-46D3-8DFA-E6EFED7DF919}" type="slidenum">
              <a:rPr lang="en-US" smtClean="0"/>
              <a:pPr/>
              <a:t>39</a:t>
            </a:fld>
            <a:endParaRPr lang="en-US" dirty="0" smtClean="0"/>
          </a:p>
        </p:txBody>
      </p:sp>
      <p:pic>
        <p:nvPicPr>
          <p:cNvPr id="151554" name="Picture 2" descr="http://www.nlvchamber.org/relocation/HooverDam-Fro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066800"/>
            <a:ext cx="3700574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6367790"/>
            <a:ext cx="914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100" dirty="0" smtClean="0">
                <a:latin typeface="Garamond" pitchFamily="18" charset="0"/>
              </a:rPr>
              <a:t>*Source: </a:t>
            </a:r>
            <a:r>
              <a:rPr lang="en-US" sz="1100" b="1" dirty="0" smtClean="0">
                <a:latin typeface="Garamond" pitchFamily="18" charset="0"/>
              </a:rPr>
              <a:t>Energy </a:t>
            </a:r>
            <a:r>
              <a:rPr lang="en-US" sz="1100" b="1" dirty="0">
                <a:latin typeface="Garamond" pitchFamily="18" charset="0"/>
              </a:rPr>
              <a:t>Information </a:t>
            </a:r>
            <a:r>
              <a:rPr lang="en-US" sz="1100" b="1" dirty="0" smtClean="0">
                <a:latin typeface="Garamond" pitchFamily="18" charset="0"/>
              </a:rPr>
              <a:t>Administration </a:t>
            </a:r>
            <a:r>
              <a:rPr lang="en-US" sz="1100" dirty="0" smtClean="0">
                <a:latin typeface="Garamond" pitchFamily="18" charset="0"/>
              </a:rPr>
              <a:t>(2007 data)         </a:t>
            </a:r>
            <a:r>
              <a:rPr lang="en-US" sz="1100" dirty="0" smtClean="0">
                <a:latin typeface="Garamond" pitchFamily="18" charset="0"/>
                <a:hlinkClick r:id="rId2"/>
              </a:rPr>
              <a:t>http://www.eia.doe.gov/emeu/aer/txt/ptb0802b.html</a:t>
            </a:r>
            <a:r>
              <a:rPr lang="en-US" sz="1100" dirty="0" smtClean="0">
                <a:latin typeface="Garamond" pitchFamily="18" charset="0"/>
              </a:rPr>
              <a:t> </a:t>
            </a:r>
            <a:endParaRPr lang="en-US" sz="1100" dirty="0">
              <a:latin typeface="Garamond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8382000" y="62484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4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4648200" y="0"/>
          <a:ext cx="44958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6596390"/>
            <a:ext cx="914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aseline="30000" dirty="0" smtClean="0">
                <a:latin typeface="Garamond" pitchFamily="18" charset="0"/>
              </a:rPr>
              <a:t>+</a:t>
            </a:r>
            <a:r>
              <a:rPr lang="en-US" sz="1100" dirty="0" smtClean="0">
                <a:latin typeface="Garamond" pitchFamily="18" charset="0"/>
              </a:rPr>
              <a:t>Source</a:t>
            </a:r>
            <a:r>
              <a:rPr lang="en-US" sz="1100" dirty="0">
                <a:latin typeface="Garamond" pitchFamily="18" charset="0"/>
              </a:rPr>
              <a:t>: </a:t>
            </a:r>
            <a:r>
              <a:rPr lang="en-US" sz="1100" b="1" dirty="0" smtClean="0">
                <a:latin typeface="Garamond" pitchFamily="18" charset="0"/>
              </a:rPr>
              <a:t>ORS Energy Policy Report </a:t>
            </a:r>
            <a:r>
              <a:rPr lang="en-US" sz="1100" dirty="0" smtClean="0">
                <a:latin typeface="Garamond" pitchFamily="18" charset="0"/>
              </a:rPr>
              <a:t>(2007 data)       </a:t>
            </a:r>
            <a:r>
              <a:rPr lang="en-US" sz="1100" dirty="0" smtClean="0">
                <a:latin typeface="Garamond" pitchFamily="18" charset="0"/>
                <a:hlinkClick r:id="rId4"/>
              </a:rPr>
              <a:t>http://www.regulatorystaff.sc.gov/Energy%20Policy%20Report%20website.pdf</a:t>
            </a:r>
            <a:r>
              <a:rPr lang="en-US" sz="1100" dirty="0" smtClean="0">
                <a:latin typeface="Garamond" pitchFamily="18" charset="0"/>
              </a:rPr>
              <a:t> </a:t>
            </a:r>
            <a:endParaRPr lang="en-US" sz="1100" dirty="0">
              <a:latin typeface="Garamond" pitchFamily="18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152400" y="228600"/>
          <a:ext cx="43434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Clean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AAF4-B2EA-425E-9D4D-9C0B5E354C5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6200" y="6596390"/>
            <a:ext cx="9067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aseline="30000" dirty="0" smtClean="0">
                <a:latin typeface="+mj-lt"/>
              </a:rPr>
              <a:t>+</a:t>
            </a:r>
            <a:r>
              <a:rPr lang="en-US" sz="1100" dirty="0" smtClean="0">
                <a:latin typeface="+mj-lt"/>
              </a:rPr>
              <a:t>Source</a:t>
            </a:r>
            <a:r>
              <a:rPr lang="en-US" sz="1100" dirty="0">
                <a:latin typeface="+mj-lt"/>
              </a:rPr>
              <a:t>: </a:t>
            </a:r>
            <a:r>
              <a:rPr lang="en-US" sz="1100" b="1" dirty="0" err="1" smtClean="0">
                <a:latin typeface="+mj-lt"/>
              </a:rPr>
              <a:t>Stirling</a:t>
            </a:r>
            <a:r>
              <a:rPr lang="en-US" sz="1100" b="1" dirty="0" smtClean="0">
                <a:latin typeface="+mj-lt"/>
              </a:rPr>
              <a:t> Energy 	</a:t>
            </a:r>
            <a:r>
              <a:rPr lang="en-US" sz="1100" dirty="0" smtClean="0">
                <a:latin typeface="+mj-lt"/>
              </a:rPr>
              <a:t>	</a:t>
            </a:r>
            <a:r>
              <a:rPr lang="en-US" sz="1100" dirty="0" smtClean="0">
                <a:latin typeface="+mj-lt"/>
                <a:hlinkClick r:id="rId2"/>
              </a:rPr>
              <a:t>http://www.stirlingenergy.com/news-media/glossary.asp</a:t>
            </a:r>
            <a:r>
              <a:rPr lang="en-US" sz="1100" dirty="0" smtClean="0">
                <a:latin typeface="+mj-lt"/>
              </a:rPr>
              <a:t> </a:t>
            </a:r>
            <a:endParaRPr lang="en-US" sz="1100" dirty="0">
              <a:latin typeface="+mj-lt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1600200"/>
            <a:ext cx="8686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latin typeface="+mj-lt"/>
              </a:rPr>
              <a:t>Electricity that when generated, does not produce pollution</a:t>
            </a:r>
            <a:r>
              <a:rPr lang="en-US" baseline="100000" dirty="0" smtClean="0">
                <a:latin typeface="+mj-lt"/>
              </a:rPr>
              <a:t>+</a:t>
            </a:r>
          </a:p>
          <a:p>
            <a:pPr algn="ctr">
              <a:buNone/>
            </a:pPr>
            <a:endParaRPr lang="en-US" sz="3200" b="1" dirty="0" smtClean="0"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en-US" sz="3200" b="1" u="sng" dirty="0" smtClean="0">
                <a:solidFill>
                  <a:srgbClr val="000000"/>
                </a:solidFill>
                <a:latin typeface="Garamond" pitchFamily="18" charset="0"/>
                <a:cs typeface="Arial" charset="0"/>
              </a:rPr>
              <a:t>This includes:</a:t>
            </a:r>
            <a:endParaRPr lang="en-US" sz="3200" b="1" u="sng" dirty="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Garamond" pitchFamily="18" charset="0"/>
                <a:cs typeface="Arial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Garamond" pitchFamily="18" charset="0"/>
                <a:cs typeface="Arial" charset="0"/>
              </a:rPr>
              <a:t>Renewables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Garamond" pitchFamily="18" charset="0"/>
                <a:cs typeface="Arial" charset="0"/>
              </a:rPr>
              <a:t>Nuclear</a:t>
            </a:r>
            <a:endParaRPr lang="en-US" sz="3200" dirty="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Nuclear Energy</a:t>
            </a:r>
          </a:p>
        </p:txBody>
      </p:sp>
      <p:pic>
        <p:nvPicPr>
          <p:cNvPr id="6148" name="Picture 2" descr="http://bergesmalu.files.wordpress.com/2007/08/nuclear-power-plant-9i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708660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A2DB5936-6B70-46D3-8DFA-E6EFED7DF919}" type="slidenum">
              <a:rPr lang="en-US" smtClean="0"/>
              <a:pPr/>
              <a:t>41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Nuclear Energy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Advantages:</a:t>
            </a:r>
          </a:p>
          <a:p>
            <a:pPr lvl="1" eaLnBrk="1" hangingPunct="1"/>
            <a:r>
              <a:rPr lang="en-US" dirty="0" smtClean="0"/>
              <a:t>Does not produce air pollution</a:t>
            </a:r>
          </a:p>
          <a:p>
            <a:pPr lvl="1" eaLnBrk="1" hangingPunct="1"/>
            <a:r>
              <a:rPr lang="en-US" dirty="0" smtClean="0"/>
              <a:t>Low fuel and operating costs</a:t>
            </a:r>
          </a:p>
          <a:p>
            <a:pPr lvl="1" eaLnBrk="1" hangingPunct="1"/>
            <a:r>
              <a:rPr lang="en-US" dirty="0" smtClean="0"/>
              <a:t>High capacity factor – 92%</a:t>
            </a:r>
          </a:p>
          <a:p>
            <a:pPr eaLnBrk="1" hangingPunct="1"/>
            <a:r>
              <a:rPr lang="en-US" sz="3600" dirty="0" smtClean="0"/>
              <a:t>Disadvantages</a:t>
            </a:r>
          </a:p>
          <a:p>
            <a:pPr lvl="1" eaLnBrk="1" hangingPunct="1"/>
            <a:r>
              <a:rPr lang="en-US" dirty="0" smtClean="0"/>
              <a:t>Water is required for electricity production </a:t>
            </a:r>
          </a:p>
          <a:p>
            <a:pPr lvl="1" eaLnBrk="1" hangingPunct="1"/>
            <a:r>
              <a:rPr lang="en-US" dirty="0" smtClean="0"/>
              <a:t>Spent Fuel</a:t>
            </a:r>
          </a:p>
          <a:p>
            <a:pPr lvl="2" eaLnBrk="1" hangingPunct="1"/>
            <a:r>
              <a:rPr lang="en-US" sz="2600" dirty="0" smtClean="0"/>
              <a:t>On-site Storage</a:t>
            </a:r>
          </a:p>
          <a:p>
            <a:pPr lvl="2" eaLnBrk="1" hangingPunct="1"/>
            <a:r>
              <a:rPr lang="en-US" sz="2600" dirty="0" smtClean="0"/>
              <a:t>Off-site Storage</a:t>
            </a:r>
          </a:p>
          <a:p>
            <a:pPr lvl="1" eaLnBrk="1" hangingPunct="1"/>
            <a:r>
              <a:rPr lang="en-US" dirty="0" smtClean="0"/>
              <a:t>High capital costs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A2DB5936-6B70-46D3-8DFA-E6EFED7DF919}" type="slidenum">
              <a:rPr lang="en-US" smtClean="0"/>
              <a:pPr/>
              <a:t>42</a:t>
            </a:fld>
            <a:endParaRPr lang="en-US" dirty="0" smtClean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6200" y="6596390"/>
            <a:ext cx="9067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>
                <a:latin typeface="Garamond" pitchFamily="18" charset="0"/>
              </a:rPr>
              <a:t>+Source: </a:t>
            </a:r>
            <a:r>
              <a:rPr lang="en-US" sz="1100" b="1" dirty="0">
                <a:latin typeface="Garamond" pitchFamily="18" charset="0"/>
              </a:rPr>
              <a:t>Energy Information Administration </a:t>
            </a:r>
            <a:r>
              <a:rPr lang="en-US" sz="1100" dirty="0">
                <a:latin typeface="Garamond" pitchFamily="18" charset="0"/>
              </a:rPr>
              <a:t>(</a:t>
            </a:r>
            <a:r>
              <a:rPr lang="en-US" sz="1100" dirty="0" smtClean="0">
                <a:latin typeface="Garamond" pitchFamily="18" charset="0"/>
              </a:rPr>
              <a:t>2007 </a:t>
            </a:r>
            <a:r>
              <a:rPr lang="en-US" sz="1100" dirty="0">
                <a:latin typeface="Garamond" pitchFamily="18" charset="0"/>
              </a:rPr>
              <a:t>data</a:t>
            </a:r>
            <a:r>
              <a:rPr lang="en-US" sz="1100" dirty="0" smtClean="0">
                <a:latin typeface="Garamond" pitchFamily="18" charset="0"/>
              </a:rPr>
              <a:t>)	 </a:t>
            </a:r>
            <a:r>
              <a:rPr lang="en-US" sz="1100" dirty="0" smtClean="0">
                <a:latin typeface="Garamond" pitchFamily="18" charset="0"/>
                <a:hlinkClick r:id="rId2"/>
              </a:rPr>
              <a:t>http://www.eia.doe.gov/cneaf/electricity/epa/epata6.html</a:t>
            </a:r>
            <a:r>
              <a:rPr lang="en-US" sz="1100" dirty="0" smtClean="0">
                <a:latin typeface="Garamond" pitchFamily="18" charset="0"/>
              </a:rPr>
              <a:t> </a:t>
            </a:r>
            <a:endParaRPr lang="en-US" sz="11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Nuclear Energy</a:t>
            </a:r>
            <a:r>
              <a:rPr lang="en-US" sz="2500" baseline="100000" dirty="0" smtClean="0"/>
              <a:t>+</a:t>
            </a:r>
          </a:p>
        </p:txBody>
      </p:sp>
      <p:sp>
        <p:nvSpPr>
          <p:cNvPr id="8195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419600"/>
          </a:xfrm>
        </p:spPr>
        <p:txBody>
          <a:bodyPr/>
          <a:lstStyle/>
          <a:p>
            <a:r>
              <a:rPr lang="en-US" sz="3400" dirty="0" smtClean="0"/>
              <a:t>104 reactors in the US</a:t>
            </a:r>
          </a:p>
          <a:p>
            <a:pPr>
              <a:buFontTx/>
              <a:buNone/>
            </a:pPr>
            <a:endParaRPr lang="en-US" sz="1000" dirty="0" smtClean="0"/>
          </a:p>
          <a:p>
            <a:r>
              <a:rPr lang="en-US" sz="3400" dirty="0" smtClean="0"/>
              <a:t>South Carolina: 3</a:t>
            </a:r>
            <a:r>
              <a:rPr lang="en-US" sz="3400" baseline="30000" dirty="0" smtClean="0"/>
              <a:t>rd</a:t>
            </a:r>
            <a:r>
              <a:rPr lang="en-US" sz="3400" dirty="0" smtClean="0"/>
              <a:t> in US for nuclear energy</a:t>
            </a:r>
          </a:p>
          <a:p>
            <a:pPr>
              <a:buFontTx/>
              <a:buNone/>
            </a:pPr>
            <a:endParaRPr lang="en-US" sz="1000" dirty="0" smtClean="0"/>
          </a:p>
          <a:p>
            <a:r>
              <a:rPr lang="en-US" sz="3400" dirty="0" smtClean="0"/>
              <a:t>7 Reactors in SC</a:t>
            </a:r>
          </a:p>
          <a:p>
            <a:pPr lvl="1"/>
            <a:r>
              <a:rPr lang="en-US" sz="3000" dirty="0" smtClean="0"/>
              <a:t>Catawba 1 &amp; 2 – 6 miles from Rock Hill, SC</a:t>
            </a:r>
          </a:p>
          <a:p>
            <a:pPr lvl="1"/>
            <a:r>
              <a:rPr lang="en-US" sz="3000" dirty="0" smtClean="0"/>
              <a:t>Oconee 1, 2 &amp; 3 – 30 miles west of Greenville</a:t>
            </a:r>
          </a:p>
          <a:p>
            <a:pPr lvl="1"/>
            <a:r>
              <a:rPr lang="en-US" sz="3000" dirty="0" smtClean="0"/>
              <a:t>Robinson 2 – 26 miles from Florence</a:t>
            </a:r>
          </a:p>
          <a:p>
            <a:pPr lvl="1"/>
            <a:r>
              <a:rPr lang="en-US" sz="3000" dirty="0" smtClean="0"/>
              <a:t>V.C. Summer – </a:t>
            </a:r>
            <a:r>
              <a:rPr lang="en-US" sz="3000" dirty="0" err="1" smtClean="0"/>
              <a:t>Jenkinsville</a:t>
            </a:r>
            <a:r>
              <a:rPr lang="en-US" sz="3000" dirty="0" smtClean="0"/>
              <a:t> – 26 miles from Columbia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A2DB5936-6B70-46D3-8DFA-E6EFED7DF919}" type="slidenum">
              <a:rPr lang="en-US" smtClean="0"/>
              <a:pPr/>
              <a:t>43</a:t>
            </a:fld>
            <a:endParaRPr lang="en-US" dirty="0" smtClean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6200" y="6596390"/>
            <a:ext cx="9067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>
                <a:latin typeface="+mj-lt"/>
              </a:rPr>
              <a:t>+Source: </a:t>
            </a:r>
            <a:r>
              <a:rPr lang="en-US" sz="1100" b="1" dirty="0" smtClean="0">
                <a:latin typeface="+mj-lt"/>
              </a:rPr>
              <a:t>Nuclear Regulatory Commission </a:t>
            </a:r>
            <a:r>
              <a:rPr lang="en-US" sz="1100" dirty="0" smtClean="0">
                <a:latin typeface="+mj-lt"/>
              </a:rPr>
              <a:t>(2008)	</a:t>
            </a:r>
            <a:r>
              <a:rPr lang="en-US" sz="1100" dirty="0" smtClean="0">
                <a:latin typeface="+mj-lt"/>
                <a:hlinkClick r:id="rId2"/>
              </a:rPr>
              <a:t>http://www.nrc.gov/reactors/operating/map-power-reactors.html</a:t>
            </a:r>
            <a:r>
              <a:rPr lang="en-US" sz="1100" dirty="0" smtClean="0">
                <a:latin typeface="+mj-lt"/>
              </a:rPr>
              <a:t>  </a:t>
            </a:r>
            <a:endParaRPr lang="en-US" sz="11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53000" y="526500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j-lt"/>
              </a:rPr>
              <a:t>Years in Commercial Operation</a:t>
            </a:r>
          </a:p>
          <a:p>
            <a:pPr algn="ctr"/>
            <a:endParaRPr lang="en-US" sz="800" dirty="0" smtClean="0">
              <a:latin typeface="+mj-lt"/>
            </a:endParaRPr>
          </a:p>
          <a:p>
            <a:pPr algn="ctr"/>
            <a:endParaRPr lang="en-US" sz="200" dirty="0" smtClean="0">
              <a:latin typeface="+mj-lt"/>
            </a:endParaRPr>
          </a:p>
          <a:p>
            <a:pPr algn="ctr"/>
            <a:endParaRPr lang="en-US" sz="200" dirty="0" smtClean="0">
              <a:latin typeface="+mj-lt"/>
            </a:endParaRPr>
          </a:p>
          <a:p>
            <a:pPr algn="ctr"/>
            <a:endParaRPr lang="en-US" sz="1200" dirty="0">
              <a:latin typeface="+mj-lt"/>
            </a:endParaRP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A2DB5936-6B70-46D3-8DFA-E6EFED7DF919}" type="slidenum">
              <a:rPr lang="en-US" smtClean="0"/>
              <a:pPr/>
              <a:t>44</a:t>
            </a:fld>
            <a:endParaRPr lang="en-US" dirty="0" smtClean="0"/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760" y="838200"/>
            <a:ext cx="694944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5240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latin typeface="+mj-lt"/>
              </a:rPr>
              <a:t>U.S. Commercial Nuclear Power Reactors</a:t>
            </a:r>
            <a:endParaRPr lang="en-US" sz="3800" b="1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257800" y="5715000"/>
            <a:ext cx="1447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1" name="Isosceles Triangle 10"/>
          <p:cNvSpPr/>
          <p:nvPr/>
        </p:nvSpPr>
        <p:spPr bwMode="auto">
          <a:xfrm>
            <a:off x="5715000" y="5867400"/>
            <a:ext cx="76200" cy="76200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>
            <a:off x="5715000" y="6019800"/>
            <a:ext cx="76200" cy="762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>
            <a:off x="5715000" y="6172200"/>
            <a:ext cx="76200" cy="76200"/>
          </a:xfrm>
          <a:prstGeom prst="triangl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5715000" y="6324600"/>
            <a:ext cx="76200" cy="76200"/>
          </a:xfrm>
          <a:prstGeom prst="triangl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5783759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j-lt"/>
              </a:rPr>
              <a:t>0-9</a:t>
            </a:r>
          </a:p>
          <a:p>
            <a:r>
              <a:rPr lang="en-US" sz="1000" dirty="0" smtClean="0">
                <a:latin typeface="+mj-lt"/>
              </a:rPr>
              <a:t>10-19</a:t>
            </a:r>
          </a:p>
          <a:p>
            <a:r>
              <a:rPr lang="en-US" sz="1000" dirty="0" smtClean="0">
                <a:latin typeface="+mj-lt"/>
              </a:rPr>
              <a:t>20-29</a:t>
            </a:r>
          </a:p>
          <a:p>
            <a:r>
              <a:rPr lang="en-US" sz="1000" dirty="0" smtClean="0">
                <a:latin typeface="+mj-lt"/>
              </a:rPr>
              <a:t>30-39</a:t>
            </a:r>
            <a:endParaRPr lang="en-US" sz="1000" dirty="0">
              <a:latin typeface="+mj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76200" y="6596390"/>
            <a:ext cx="9067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>
                <a:latin typeface="+mj-lt"/>
              </a:rPr>
              <a:t>+Source: </a:t>
            </a:r>
            <a:r>
              <a:rPr lang="en-US" sz="1100" b="1" dirty="0" smtClean="0">
                <a:latin typeface="+mj-lt"/>
              </a:rPr>
              <a:t>Nuclear Regulatory Commission </a:t>
            </a:r>
            <a:r>
              <a:rPr lang="en-US" sz="1100" dirty="0" smtClean="0">
                <a:latin typeface="+mj-lt"/>
              </a:rPr>
              <a:t>(2008)	</a:t>
            </a:r>
            <a:r>
              <a:rPr lang="en-US" sz="1100" dirty="0" smtClean="0">
                <a:latin typeface="+mj-lt"/>
                <a:hlinkClick r:id="rId3"/>
              </a:rPr>
              <a:t>http://www.nrc.gov/reactors/operating/map-power-reactors.html</a:t>
            </a:r>
            <a:r>
              <a:rPr lang="en-US" sz="1100" dirty="0" smtClean="0">
                <a:latin typeface="+mj-lt"/>
              </a:rPr>
              <a:t>  </a:t>
            </a:r>
            <a:endParaRPr lang="en-US" sz="11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F991-D3D4-4A32-AE6B-26D96AC136DF}" type="slidenum">
              <a:rPr lang="en-US"/>
              <a:pPr/>
              <a:t>45</a:t>
            </a:fld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While renewable resources are a part of the solution, they are not </a:t>
            </a:r>
            <a:r>
              <a:rPr lang="en-US" i="1" dirty="0"/>
              <a:t>the </a:t>
            </a:r>
            <a:r>
              <a:rPr lang="en-US" dirty="0"/>
              <a:t>solution</a:t>
            </a:r>
          </a:p>
          <a:p>
            <a:pPr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dirty="0"/>
              <a:t>Solar and wind are not </a:t>
            </a:r>
            <a:r>
              <a:rPr lang="en-US" dirty="0" smtClean="0"/>
              <a:t>economically </a:t>
            </a:r>
            <a:r>
              <a:rPr lang="en-US" dirty="0"/>
              <a:t>feasible in South Carolina </a:t>
            </a:r>
            <a:r>
              <a:rPr lang="en-US" dirty="0" smtClean="0"/>
              <a:t>at this time</a:t>
            </a:r>
          </a:p>
          <a:p>
            <a:pPr>
              <a:lnSpc>
                <a:spcPct val="90000"/>
              </a:lnSpc>
            </a:pPr>
            <a:endParaRPr lang="en-US" sz="10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Biomass is an option for South Carolina</a:t>
            </a:r>
            <a:endParaRPr lang="en-US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dirty="0" smtClean="0"/>
              <a:t>Geothermal and new hydroelectric are not available for utility-scale generation</a:t>
            </a:r>
          </a:p>
          <a:p>
            <a:pPr>
              <a:lnSpc>
                <a:spcPct val="90000"/>
              </a:lnSpc>
              <a:buNone/>
            </a:pPr>
            <a:endParaRPr lang="en-US" sz="10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Nuclear is an appropriate part of the generation mix for a GHG-constrained society</a:t>
            </a:r>
            <a:endParaRPr lang="en-US" dirty="0"/>
          </a:p>
          <a:p>
            <a:pPr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4C9B-811D-461A-8409-27D55FDB85F3}" type="slidenum">
              <a:rPr lang="en-US"/>
              <a:pPr/>
              <a:t>46</a:t>
            </a:fld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79438"/>
            <a:ext cx="8229600" cy="5897562"/>
          </a:xfrm>
        </p:spPr>
        <p:txBody>
          <a:bodyPr/>
          <a:lstStyle/>
          <a:p>
            <a:pPr algn="ctr">
              <a:buFontTx/>
              <a:buNone/>
            </a:pPr>
            <a:endParaRPr lang="en-US" sz="10000"/>
          </a:p>
          <a:p>
            <a:pPr algn="ctr">
              <a:buFontTx/>
              <a:buNone/>
            </a:pPr>
            <a:r>
              <a:rPr lang="en-US" sz="1000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412C-1641-47B2-A084-09E4EB0EC305}" type="slidenum">
              <a:rPr lang="en-US"/>
              <a:pPr/>
              <a:t>5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762000"/>
          </a:xfrm>
        </p:spPr>
        <p:txBody>
          <a:bodyPr/>
          <a:lstStyle/>
          <a:p>
            <a:r>
              <a:rPr lang="en-US"/>
              <a:t>Capacity Factor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76200" y="1736725"/>
            <a:ext cx="89916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500" i="1">
                <a:latin typeface="Garamond" pitchFamily="18" charset="0"/>
              </a:rPr>
              <a:t>A way to measure the productivity of power plants</a:t>
            </a:r>
          </a:p>
        </p:txBody>
      </p:sp>
      <p:grpSp>
        <p:nvGrpSpPr>
          <p:cNvPr id="73952" name="Group 224"/>
          <p:cNvGrpSpPr>
            <a:grpSpLocks/>
          </p:cNvGrpSpPr>
          <p:nvPr/>
        </p:nvGrpSpPr>
        <p:grpSpPr bwMode="auto">
          <a:xfrm>
            <a:off x="0" y="2895600"/>
            <a:ext cx="8991600" cy="1343025"/>
            <a:chOff x="0" y="1824"/>
            <a:chExt cx="5664" cy="846"/>
          </a:xfrm>
        </p:grpSpPr>
        <p:sp>
          <p:nvSpPr>
            <p:cNvPr id="73733" name="Rectangle 5"/>
            <p:cNvSpPr>
              <a:spLocks noChangeArrowheads="1"/>
            </p:cNvSpPr>
            <p:nvPr/>
          </p:nvSpPr>
          <p:spPr bwMode="auto">
            <a:xfrm>
              <a:off x="1632" y="1824"/>
              <a:ext cx="4032" cy="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600" b="1">
                  <a:latin typeface="Garamond" pitchFamily="18" charset="0"/>
                </a:rPr>
                <a:t>Actual Power Produced</a:t>
              </a:r>
            </a:p>
            <a:p>
              <a:pPr algn="ctr"/>
              <a:endParaRPr lang="en-US" sz="400" b="1">
                <a:latin typeface="Garamond" pitchFamily="18" charset="0"/>
              </a:endParaRPr>
            </a:p>
            <a:p>
              <a:pPr algn="ctr"/>
              <a:r>
                <a:rPr lang="en-US" sz="2600" b="1">
                  <a:latin typeface="Garamond" pitchFamily="18" charset="0"/>
                </a:rPr>
                <a:t>Power that would have been produced if</a:t>
              </a:r>
            </a:p>
            <a:p>
              <a:pPr algn="ctr"/>
              <a:r>
                <a:rPr lang="en-US" sz="2600" b="1">
                  <a:latin typeface="Garamond" pitchFamily="18" charset="0"/>
                </a:rPr>
                <a:t>plant operated at 100% all the time</a:t>
              </a:r>
            </a:p>
          </p:txBody>
        </p:sp>
        <p:sp>
          <p:nvSpPr>
            <p:cNvPr id="73734" name="Rectangle 6"/>
            <p:cNvSpPr>
              <a:spLocks noChangeArrowheads="1"/>
            </p:cNvSpPr>
            <p:nvPr/>
          </p:nvSpPr>
          <p:spPr bwMode="auto">
            <a:xfrm>
              <a:off x="0" y="2007"/>
              <a:ext cx="170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600" b="1">
                  <a:latin typeface="Garamond" pitchFamily="18" charset="0"/>
                </a:rPr>
                <a:t>Capacity Factor =</a:t>
              </a:r>
            </a:p>
          </p:txBody>
        </p:sp>
        <p:sp>
          <p:nvSpPr>
            <p:cNvPr id="73742" name="Line 14"/>
            <p:cNvSpPr>
              <a:spLocks noChangeShapeType="1"/>
            </p:cNvSpPr>
            <p:nvPr/>
          </p:nvSpPr>
          <p:spPr bwMode="auto">
            <a:xfrm flipV="1">
              <a:off x="1776" y="2160"/>
              <a:ext cx="379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22F5-2CEB-451E-AF79-25FB7B681A1B}" type="slidenum">
              <a:rPr lang="en-US"/>
              <a:pPr/>
              <a:t>6</a:t>
            </a:fld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"/>
            <a:ext cx="8839200" cy="762000"/>
          </a:xfrm>
        </p:spPr>
        <p:txBody>
          <a:bodyPr/>
          <a:lstStyle/>
          <a:p>
            <a:r>
              <a:rPr lang="en-US" dirty="0"/>
              <a:t>Capacity Factor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76200" y="6248400"/>
            <a:ext cx="9067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>
                <a:latin typeface="Garamond" pitchFamily="18" charset="0"/>
              </a:rPr>
              <a:t>+Source: </a:t>
            </a:r>
            <a:r>
              <a:rPr lang="en-US" sz="1100" b="1" dirty="0">
                <a:latin typeface="Garamond" pitchFamily="18" charset="0"/>
              </a:rPr>
              <a:t>Energy Information Administration </a:t>
            </a:r>
            <a:r>
              <a:rPr lang="en-US" sz="1100" dirty="0">
                <a:latin typeface="Garamond" pitchFamily="18" charset="0"/>
              </a:rPr>
              <a:t>(</a:t>
            </a:r>
            <a:r>
              <a:rPr lang="en-US" sz="1100" dirty="0" smtClean="0">
                <a:latin typeface="Garamond" pitchFamily="18" charset="0"/>
              </a:rPr>
              <a:t>2007 </a:t>
            </a:r>
            <a:r>
              <a:rPr lang="en-US" sz="1100" dirty="0">
                <a:latin typeface="Garamond" pitchFamily="18" charset="0"/>
              </a:rPr>
              <a:t>data</a:t>
            </a:r>
            <a:r>
              <a:rPr lang="en-US" sz="1100" dirty="0" smtClean="0">
                <a:latin typeface="Garamond" pitchFamily="18" charset="0"/>
              </a:rPr>
              <a:t>)	 </a:t>
            </a:r>
            <a:r>
              <a:rPr lang="en-US" sz="1100" dirty="0" smtClean="0">
                <a:latin typeface="Garamond" pitchFamily="18" charset="0"/>
                <a:hlinkClick r:id="rId4"/>
              </a:rPr>
              <a:t>http://www.eia.doe.gov/cneaf/electricity/epa/epata6.html</a:t>
            </a:r>
            <a:r>
              <a:rPr lang="en-US" sz="1100" dirty="0" smtClean="0">
                <a:latin typeface="Garamond" pitchFamily="18" charset="0"/>
              </a:rPr>
              <a:t> </a:t>
            </a:r>
            <a:endParaRPr lang="en-US" sz="1100" dirty="0">
              <a:latin typeface="Garamond" pitchFamily="18" charset="0"/>
            </a:endParaRPr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0" y="6477000"/>
            <a:ext cx="9144000" cy="24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100" baseline="30000" dirty="0" smtClean="0">
                <a:latin typeface="Garamond" pitchFamily="18" charset="0"/>
              </a:rPr>
              <a:t>* </a:t>
            </a:r>
            <a:r>
              <a:rPr lang="en-US" sz="1100" dirty="0" smtClean="0">
                <a:latin typeface="Garamond" pitchFamily="18" charset="0"/>
              </a:rPr>
              <a:t>Source: </a:t>
            </a:r>
            <a:r>
              <a:rPr lang="en-US" sz="1100" b="1" dirty="0" smtClean="0">
                <a:latin typeface="Garamond" pitchFamily="18" charset="0"/>
              </a:rPr>
              <a:t>La Capra study </a:t>
            </a:r>
            <a:r>
              <a:rPr lang="en-US" sz="1100" dirty="0" smtClean="0">
                <a:latin typeface="Garamond" pitchFamily="18" charset="0"/>
              </a:rPr>
              <a:t>(2007 data)      </a:t>
            </a:r>
            <a:r>
              <a:rPr lang="en-US" sz="1100" dirty="0" smtClean="0">
                <a:latin typeface="Garamond" pitchFamily="18" charset="0"/>
                <a:hlinkClick r:id="rId5"/>
              </a:rPr>
              <a:t>http://www.energy.sc.gov/publications/Renewables%20Potential%20Final%20Report%20-09-12-2007-B.ppt</a:t>
            </a:r>
            <a:r>
              <a:rPr lang="en-US" sz="1100" dirty="0" smtClean="0">
                <a:latin typeface="Garamond" pitchFamily="18" charset="0"/>
              </a:rPr>
              <a:t> </a:t>
            </a:r>
            <a:endParaRPr lang="en-US" sz="1100" dirty="0">
              <a:latin typeface="Garamond" pitchFamily="18" charset="0"/>
            </a:endParaRPr>
          </a:p>
        </p:txBody>
      </p:sp>
      <p:graphicFrame>
        <p:nvGraphicFramePr>
          <p:cNvPr id="104503" name="Object 55"/>
          <p:cNvGraphicFramePr>
            <a:graphicFrameLocks noChangeAspect="1"/>
          </p:cNvGraphicFramePr>
          <p:nvPr>
            <p:ph idx="1"/>
          </p:nvPr>
        </p:nvGraphicFramePr>
        <p:xfrm>
          <a:off x="2776538" y="1438275"/>
          <a:ext cx="3609975" cy="3895725"/>
        </p:xfrm>
        <a:graphic>
          <a:graphicData uri="http://schemas.openxmlformats.org/presentationml/2006/ole">
            <p:oleObj spid="_x0000_s104503" name="Worksheet" r:id="rId6" imgW="1562054" imgH="168582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6000"/>
              <a:t>Solar Energy</a:t>
            </a:r>
          </a:p>
        </p:txBody>
      </p:sp>
      <p:pic>
        <p:nvPicPr>
          <p:cNvPr id="30725" name="Picture 5" descr="Solar%20Pane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143000"/>
            <a:ext cx="3200400" cy="4876800"/>
          </a:xfrm>
          <a:prstGeom prst="rect">
            <a:avLst/>
          </a:prstGeom>
          <a:noFill/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0" y="6248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Garamond" pitchFamily="18" charset="0"/>
              </a:rPr>
              <a:t>Converting the Sun’s energy into electricity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8382000" y="62484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9009-0D42-432B-B91D-2E49980AD1CB}" type="slidenum">
              <a:rPr lang="en-US"/>
              <a:pPr/>
              <a:t>8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Advantages of Solar Energy</a:t>
            </a:r>
            <a:r>
              <a:rPr lang="en-US" sz="2000" b="0" baseline="100000" dirty="0"/>
              <a:t>+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4953000"/>
          </a:xfrm>
        </p:spPr>
        <p:txBody>
          <a:bodyPr/>
          <a:lstStyle/>
          <a:p>
            <a:r>
              <a:rPr lang="en-US" dirty="0"/>
              <a:t>Air emissions are insignificant because no fuels are combusted</a:t>
            </a:r>
          </a:p>
          <a:p>
            <a:pPr lvl="1"/>
            <a:r>
              <a:rPr lang="en-US" sz="2400" dirty="0"/>
              <a:t>No sulfur dioxide emissions</a:t>
            </a:r>
          </a:p>
          <a:p>
            <a:pPr lvl="1"/>
            <a:r>
              <a:rPr lang="en-US" sz="2400" dirty="0"/>
              <a:t>No nitrogen oxide emissions</a:t>
            </a:r>
          </a:p>
          <a:p>
            <a:pPr lvl="1"/>
            <a:r>
              <a:rPr lang="en-US" sz="2400" dirty="0"/>
              <a:t>No carbon dioxide </a:t>
            </a:r>
            <a:r>
              <a:rPr lang="en-US" sz="2400" dirty="0" smtClean="0"/>
              <a:t>emissions</a:t>
            </a:r>
          </a:p>
          <a:p>
            <a:pPr lvl="1"/>
            <a:endParaRPr lang="en-US" sz="1500" dirty="0"/>
          </a:p>
          <a:p>
            <a:r>
              <a:rPr lang="en-US" dirty="0"/>
              <a:t>Photovoltaic (PV) systems do not require the use of water to </a:t>
            </a:r>
            <a:r>
              <a:rPr lang="en-US" dirty="0" smtClean="0"/>
              <a:t>generate electricity</a:t>
            </a:r>
            <a:endParaRPr lang="en-US" dirty="0"/>
          </a:p>
          <a:p>
            <a:pPr lvl="1"/>
            <a:r>
              <a:rPr lang="en-US" dirty="0"/>
              <a:t>Not affected by drought or limited water resources</a:t>
            </a:r>
          </a:p>
          <a:p>
            <a:pPr lvl="1"/>
            <a:r>
              <a:rPr lang="en-US" dirty="0"/>
              <a:t>No concern of environmental impact on rivers and lakes</a:t>
            </a:r>
          </a:p>
          <a:p>
            <a:endParaRPr lang="en-US" sz="900" dirty="0"/>
          </a:p>
          <a:p>
            <a:endParaRPr lang="en-US" sz="1000" dirty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6200" y="6553200"/>
            <a:ext cx="9067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100" baseline="30000" dirty="0">
                <a:latin typeface="Garamond" pitchFamily="18" charset="0"/>
              </a:rPr>
              <a:t>+</a:t>
            </a:r>
            <a:r>
              <a:rPr lang="en-US" sz="1100" dirty="0">
                <a:latin typeface="Garamond" pitchFamily="18" charset="0"/>
              </a:rPr>
              <a:t> Source: </a:t>
            </a:r>
            <a:r>
              <a:rPr lang="en-US" sz="1100" b="1" dirty="0" smtClean="0">
                <a:latin typeface="Garamond" pitchFamily="18" charset="0"/>
              </a:rPr>
              <a:t>U.S. </a:t>
            </a:r>
            <a:r>
              <a:rPr lang="en-US" sz="1100" b="1" dirty="0">
                <a:latin typeface="Garamond" pitchFamily="18" charset="0"/>
              </a:rPr>
              <a:t>Environmental Protection </a:t>
            </a:r>
            <a:r>
              <a:rPr lang="en-US" sz="1100" b="1" dirty="0" smtClean="0">
                <a:latin typeface="Garamond" pitchFamily="18" charset="0"/>
              </a:rPr>
              <a:t>Agency </a:t>
            </a:r>
            <a:r>
              <a:rPr lang="en-US" sz="1100" dirty="0" smtClean="0">
                <a:latin typeface="Garamond" pitchFamily="18" charset="0"/>
              </a:rPr>
              <a:t>(2007)          </a:t>
            </a:r>
            <a:r>
              <a:rPr lang="en-US" sz="1100" dirty="0" smtClean="0">
                <a:latin typeface="Garamond" pitchFamily="18" charset="0"/>
                <a:hlinkClick r:id="rId2"/>
              </a:rPr>
              <a:t>http://www.epa.gov/solar/energy-and-you/index.html</a:t>
            </a:r>
            <a:r>
              <a:rPr lang="en-US" sz="1100" dirty="0" smtClean="0">
                <a:latin typeface="Garamond" pitchFamily="18" charset="0"/>
              </a:rPr>
              <a:t> </a:t>
            </a:r>
            <a:endParaRPr lang="en-US" sz="11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D69B-19D8-4B16-AAFF-199D773FF53B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Solar </a:t>
            </a:r>
            <a:r>
              <a:rPr lang="en-US" dirty="0" smtClean="0"/>
              <a:t>Energy</a:t>
            </a:r>
            <a:r>
              <a:rPr lang="en-US" sz="1800" b="0" baseline="100000" dirty="0" smtClean="0"/>
              <a:t> </a:t>
            </a:r>
            <a:r>
              <a:rPr lang="en-US" sz="2000" b="0" baseline="100000" dirty="0" smtClean="0"/>
              <a:t>+</a:t>
            </a:r>
            <a:endParaRPr lang="en-US" sz="2000" b="0" baseline="30000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endParaRPr lang="en-US" sz="900" dirty="0"/>
          </a:p>
          <a:p>
            <a:r>
              <a:rPr lang="en-US" sz="3600" dirty="0"/>
              <a:t>PV systems can be placed on existing structures, requiring no new land</a:t>
            </a:r>
          </a:p>
          <a:p>
            <a:pPr lvl="1"/>
            <a:r>
              <a:rPr lang="en-US" sz="3000" dirty="0"/>
              <a:t>Schools, office buildings, etc. can be utilized</a:t>
            </a:r>
          </a:p>
          <a:p>
            <a:endParaRPr lang="en-US" sz="1600" dirty="0"/>
          </a:p>
          <a:p>
            <a:r>
              <a:rPr lang="en-US" sz="3600" dirty="0" smtClean="0"/>
              <a:t>The Sun’s energy is typically </a:t>
            </a:r>
            <a:r>
              <a:rPr lang="en-US" sz="3600" dirty="0"/>
              <a:t>available during peak times</a:t>
            </a:r>
          </a:p>
          <a:p>
            <a:endParaRPr lang="en-US" sz="1600" dirty="0"/>
          </a:p>
          <a:p>
            <a:r>
              <a:rPr lang="en-US" sz="3600" dirty="0" smtClean="0"/>
              <a:t>No ash or spent fuel created</a:t>
            </a:r>
            <a:endParaRPr lang="en-US" sz="36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" y="6553200"/>
            <a:ext cx="9067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100" baseline="30000" dirty="0">
                <a:latin typeface="Garamond" pitchFamily="18" charset="0"/>
              </a:rPr>
              <a:t>+</a:t>
            </a:r>
            <a:r>
              <a:rPr lang="en-US" sz="1100" dirty="0">
                <a:latin typeface="Garamond" pitchFamily="18" charset="0"/>
              </a:rPr>
              <a:t> Source: </a:t>
            </a:r>
            <a:r>
              <a:rPr lang="en-US" sz="1100" b="1" dirty="0" smtClean="0">
                <a:latin typeface="Garamond" pitchFamily="18" charset="0"/>
              </a:rPr>
              <a:t>U.S. </a:t>
            </a:r>
            <a:r>
              <a:rPr lang="en-US" sz="1100" b="1" dirty="0">
                <a:latin typeface="Garamond" pitchFamily="18" charset="0"/>
              </a:rPr>
              <a:t>Environmental Protection </a:t>
            </a:r>
            <a:r>
              <a:rPr lang="en-US" sz="1100" b="1" dirty="0" smtClean="0">
                <a:latin typeface="Garamond" pitchFamily="18" charset="0"/>
              </a:rPr>
              <a:t>Agency </a:t>
            </a:r>
            <a:r>
              <a:rPr lang="en-US" sz="1100" dirty="0" smtClean="0">
                <a:latin typeface="Garamond" pitchFamily="18" charset="0"/>
              </a:rPr>
              <a:t>(2007)            </a:t>
            </a:r>
            <a:r>
              <a:rPr lang="en-US" sz="1100" dirty="0" smtClean="0">
                <a:latin typeface="Garamond" pitchFamily="18" charset="0"/>
                <a:hlinkClick r:id="rId2"/>
              </a:rPr>
              <a:t>http://www.epa.gov/cleanenergy/energy-and-you/affect/non-hydro.html</a:t>
            </a:r>
            <a:r>
              <a:rPr lang="en-US" sz="1100" dirty="0" smtClean="0">
                <a:latin typeface="Garamond" pitchFamily="18" charset="0"/>
              </a:rPr>
              <a:t> </a:t>
            </a:r>
            <a:endParaRPr lang="en-US" sz="11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F282EE344439458D47040C941216C3" ma:contentTypeVersion="3" ma:contentTypeDescription="Create a new document." ma:contentTypeScope="" ma:versionID="9658cc0df8245647c98102b097b5df90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4019220a2bf9a81a807839a8d82a69b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2BD72D7-E3FA-4D82-A1B5-B66C5871A707}"/>
</file>

<file path=customXml/itemProps2.xml><?xml version="1.0" encoding="utf-8"?>
<ds:datastoreItem xmlns:ds="http://schemas.openxmlformats.org/officeDocument/2006/customXml" ds:itemID="{F3AC0749-4953-4C52-8AEC-7F4DA0A29B19}"/>
</file>

<file path=customXml/itemProps3.xml><?xml version="1.0" encoding="utf-8"?>
<ds:datastoreItem xmlns:ds="http://schemas.openxmlformats.org/officeDocument/2006/customXml" ds:itemID="{150C873E-266A-4F7C-81D0-0172C9199440}"/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23057</TotalTime>
  <Words>2169</Words>
  <Application>Microsoft PowerPoint</Application>
  <PresentationFormat>On-screen Show (4:3)</PresentationFormat>
  <Paragraphs>427</Paragraphs>
  <Slides>46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Default Design</vt:lpstr>
      <vt:lpstr>Worksheet</vt:lpstr>
      <vt:lpstr>Renewable Resources and Clean Energy</vt:lpstr>
      <vt:lpstr>What is a renewable resource?</vt:lpstr>
      <vt:lpstr>Why Renewable Resources?</vt:lpstr>
      <vt:lpstr>Slide 4</vt:lpstr>
      <vt:lpstr>Capacity Factor</vt:lpstr>
      <vt:lpstr>Capacity Factor</vt:lpstr>
      <vt:lpstr>Solar Energy</vt:lpstr>
      <vt:lpstr>Advantages of Solar Energy+</vt:lpstr>
      <vt:lpstr>Advantages of Solar Energy +</vt:lpstr>
      <vt:lpstr>Disadvantage of Solar Energy: Costs</vt:lpstr>
      <vt:lpstr>Geographic Limitations</vt:lpstr>
      <vt:lpstr>Slide 12</vt:lpstr>
      <vt:lpstr>Availability of Power</vt:lpstr>
      <vt:lpstr>Land Usage Considerations</vt:lpstr>
      <vt:lpstr>Slide 15</vt:lpstr>
      <vt:lpstr>How large is 1,550 acres?</vt:lpstr>
      <vt:lpstr>Wind Energy</vt:lpstr>
      <vt:lpstr>Advantages of Wind Power+</vt:lpstr>
      <vt:lpstr>Advantages of Wind Power+</vt:lpstr>
      <vt:lpstr>Disadvantage of Wind Power: Costs </vt:lpstr>
      <vt:lpstr>Geographic Limitations</vt:lpstr>
      <vt:lpstr>Slide 22</vt:lpstr>
      <vt:lpstr>Offshore Limitations+</vt:lpstr>
      <vt:lpstr>Availability Limitations</vt:lpstr>
      <vt:lpstr>Slide 25</vt:lpstr>
      <vt:lpstr>Slide 26</vt:lpstr>
      <vt:lpstr>Biomass: Landfill Gas</vt:lpstr>
      <vt:lpstr>Landfill Gas (LFG)</vt:lpstr>
      <vt:lpstr>Landfill Gas (LFG)</vt:lpstr>
      <vt:lpstr>Existing and Potential Landfill Gas to Energy Sites</vt:lpstr>
      <vt:lpstr>Biomass: Wood and Wood Waste</vt:lpstr>
      <vt:lpstr>Wood and Wood Waste+</vt:lpstr>
      <vt:lpstr>Wood and Wood Waste+</vt:lpstr>
      <vt:lpstr>Biomass: Poultry Litter &amp; Swine Waste</vt:lpstr>
      <vt:lpstr>Poultry Litter &amp; Swine Waste+</vt:lpstr>
      <vt:lpstr>Poultry Litter &amp; Swine Waste+</vt:lpstr>
      <vt:lpstr>Geothermal Energy</vt:lpstr>
      <vt:lpstr>Slide 38</vt:lpstr>
      <vt:lpstr>Hydroelectric Energy</vt:lpstr>
      <vt:lpstr>What is Clean Energy</vt:lpstr>
      <vt:lpstr>Nuclear Energy</vt:lpstr>
      <vt:lpstr>Nuclear Energy</vt:lpstr>
      <vt:lpstr>Nuclear Energy+</vt:lpstr>
      <vt:lpstr>Slide 44</vt:lpstr>
      <vt:lpstr>Conclusions</vt:lpstr>
      <vt:lpstr>Slide 46</vt:lpstr>
    </vt:vector>
  </TitlesOfParts>
  <Company>ors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lford</dc:creator>
  <cp:lastModifiedBy>susan hauptmann</cp:lastModifiedBy>
  <cp:revision>1018</cp:revision>
  <dcterms:created xsi:type="dcterms:W3CDTF">2008-02-19T18:08:00Z</dcterms:created>
  <dcterms:modified xsi:type="dcterms:W3CDTF">2009-04-13T19:55:10Z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0x01010081F282EE344439458D47040C941216C3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</Properties>
</file>